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 id="2147483779" r:id="rId2"/>
  </p:sldMasterIdLst>
  <p:notesMasterIdLst>
    <p:notesMasterId r:id="rId61"/>
  </p:notesMasterIdLst>
  <p:handoutMasterIdLst>
    <p:handoutMasterId r:id="rId62"/>
  </p:handoutMasterIdLst>
  <p:sldIdLst>
    <p:sldId id="435" r:id="rId3"/>
    <p:sldId id="438" r:id="rId4"/>
    <p:sldId id="475" r:id="rId5"/>
    <p:sldId id="444" r:id="rId6"/>
    <p:sldId id="476" r:id="rId7"/>
    <p:sldId id="460" r:id="rId8"/>
    <p:sldId id="477" r:id="rId9"/>
    <p:sldId id="461" r:id="rId10"/>
    <p:sldId id="436" r:id="rId11"/>
    <p:sldId id="431" r:id="rId12"/>
    <p:sldId id="479" r:id="rId13"/>
    <p:sldId id="480" r:id="rId14"/>
    <p:sldId id="481" r:id="rId15"/>
    <p:sldId id="482" r:id="rId16"/>
    <p:sldId id="492" r:id="rId17"/>
    <p:sldId id="432" r:id="rId18"/>
    <p:sldId id="483" r:id="rId19"/>
    <p:sldId id="264" r:id="rId20"/>
    <p:sldId id="265" r:id="rId21"/>
    <p:sldId id="484" r:id="rId22"/>
    <p:sldId id="485" r:id="rId23"/>
    <p:sldId id="486" r:id="rId24"/>
    <p:sldId id="487" r:id="rId25"/>
    <p:sldId id="488" r:id="rId26"/>
    <p:sldId id="504" r:id="rId27"/>
    <p:sldId id="491" r:id="rId28"/>
    <p:sldId id="489" r:id="rId29"/>
    <p:sldId id="490" r:id="rId30"/>
    <p:sldId id="493" r:id="rId31"/>
    <p:sldId id="427" r:id="rId32"/>
    <p:sldId id="463" r:id="rId33"/>
    <p:sldId id="377" r:id="rId34"/>
    <p:sldId id="402" r:id="rId35"/>
    <p:sldId id="495" r:id="rId36"/>
    <p:sldId id="464" r:id="rId37"/>
    <p:sldId id="465" r:id="rId38"/>
    <p:sldId id="466" r:id="rId39"/>
    <p:sldId id="469" r:id="rId40"/>
    <p:sldId id="470" r:id="rId41"/>
    <p:sldId id="468" r:id="rId42"/>
    <p:sldId id="473" r:id="rId43"/>
    <p:sldId id="471" r:id="rId44"/>
    <p:sldId id="472" r:id="rId45"/>
    <p:sldId id="449" r:id="rId46"/>
    <p:sldId id="478" r:id="rId47"/>
    <p:sldId id="451" r:id="rId48"/>
    <p:sldId id="494" r:id="rId49"/>
    <p:sldId id="410" r:id="rId50"/>
    <p:sldId id="496" r:id="rId51"/>
    <p:sldId id="459" r:id="rId52"/>
    <p:sldId id="497" r:id="rId53"/>
    <p:sldId id="498" r:id="rId54"/>
    <p:sldId id="499" r:id="rId55"/>
    <p:sldId id="500" r:id="rId56"/>
    <p:sldId id="501" r:id="rId57"/>
    <p:sldId id="502" r:id="rId58"/>
    <p:sldId id="428" r:id="rId59"/>
    <p:sldId id="503" r:id="rId6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A70C31-4269-4EF8-93A2-67B6F858B19E}" v="1436" dt="2020-05-06T18:56:22.0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4" autoAdjust="0"/>
    <p:restoredTop sz="81968" autoAdjust="0"/>
  </p:normalViewPr>
  <p:slideViewPr>
    <p:cSldViewPr>
      <p:cViewPr>
        <p:scale>
          <a:sx n="66" d="100"/>
          <a:sy n="66" d="100"/>
        </p:scale>
        <p:origin x="1272" y="219"/>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62467"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a:p>
        </p:txBody>
      </p:sp>
      <p:sp>
        <p:nvSpPr>
          <p:cNvPr id="62468"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62469"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pPr>
              <a:defRPr/>
            </a:pPr>
            <a:fld id="{FF8D801E-FC9C-4F95-AF95-356B30DA5EEF}" type="slidenum">
              <a:rPr lang="en-US"/>
              <a:pPr>
                <a:defRPr/>
              </a:pPr>
              <a:t>‹#›</a:t>
            </a:fld>
            <a:endParaRPr lang="en-US"/>
          </a:p>
        </p:txBody>
      </p:sp>
    </p:spTree>
    <p:extLst>
      <p:ext uri="{BB962C8B-B14F-4D97-AF65-F5344CB8AC3E}">
        <p14:creationId xmlns:p14="http://schemas.microsoft.com/office/powerpoint/2010/main" val="94640324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23:41:15.232"/>
    </inkml:context>
    <inkml:brush xml:id="br0">
      <inkml:brushProperty name="width" value="0.05" units="cm"/>
      <inkml:brushProperty name="height" value="0.05" units="cm"/>
      <inkml:brushProperty name="color" value="#E71224"/>
      <inkml:brushProperty name="ignorePressure" value="1"/>
    </inkml:brush>
  </inkml:definitions>
  <inkml:trace contextRef="#ctx0" brushRef="#br0">235 1</inkml:trace>
  <inkml:trace contextRef="#ctx0" brushRef="#br0" timeOffset="954.449">1 63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23:41:18.3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23:41:20.0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23:41:15.232"/>
    </inkml:context>
    <inkml:brush xml:id="br0">
      <inkml:brushProperty name="width" value="0.05" units="cm"/>
      <inkml:brushProperty name="height" value="0.05" units="cm"/>
      <inkml:brushProperty name="color" value="#E71224"/>
      <inkml:brushProperty name="ignorePressure" value="1"/>
    </inkml:brush>
  </inkml:definitions>
  <inkml:trace contextRef="#ctx0" brushRef="#br0">235 1</inkml:trace>
  <inkml:trace contextRef="#ctx0" brushRef="#br0" timeOffset="954.449">1 63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23:41:18.3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23:41:20.0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3075"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pPr>
              <a:defRPr/>
            </a:pPr>
            <a:fld id="{2A0CD1FD-DF15-4FA1-AEA4-CA0301267848}" type="slidenum">
              <a:rPr lang="en-US"/>
              <a:pPr>
                <a:defRPr/>
              </a:pPr>
              <a:t>‹#›</a:t>
            </a:fld>
            <a:endParaRPr lang="en-US"/>
          </a:p>
        </p:txBody>
      </p:sp>
    </p:spTree>
    <p:extLst>
      <p:ext uri="{BB962C8B-B14F-4D97-AF65-F5344CB8AC3E}">
        <p14:creationId xmlns:p14="http://schemas.microsoft.com/office/powerpoint/2010/main" val="1613303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66788">
              <a:defRPr>
                <a:solidFill>
                  <a:schemeClr val="tx1"/>
                </a:solidFill>
                <a:latin typeface="Garamond" pitchFamily="18" charset="0"/>
              </a:defRPr>
            </a:lvl1pPr>
            <a:lvl2pPr marL="742950" indent="-285750" defTabSz="966788">
              <a:defRPr>
                <a:solidFill>
                  <a:schemeClr val="tx1"/>
                </a:solidFill>
                <a:latin typeface="Garamond" pitchFamily="18" charset="0"/>
              </a:defRPr>
            </a:lvl2pPr>
            <a:lvl3pPr marL="1143000" indent="-228600" defTabSz="966788">
              <a:defRPr>
                <a:solidFill>
                  <a:schemeClr val="tx1"/>
                </a:solidFill>
                <a:latin typeface="Garamond" pitchFamily="18" charset="0"/>
              </a:defRPr>
            </a:lvl3pPr>
            <a:lvl4pPr marL="1600200" indent="-228600" defTabSz="966788">
              <a:defRPr>
                <a:solidFill>
                  <a:schemeClr val="tx1"/>
                </a:solidFill>
                <a:latin typeface="Garamond" pitchFamily="18" charset="0"/>
              </a:defRPr>
            </a:lvl4pPr>
            <a:lvl5pPr marL="2057400" indent="-228600" defTabSz="966788">
              <a:defRPr>
                <a:solidFill>
                  <a:schemeClr val="tx1"/>
                </a:solidFill>
                <a:latin typeface="Garamond" pitchFamily="18" charset="0"/>
              </a:defRPr>
            </a:lvl5pPr>
            <a:lvl6pPr marL="2514600" indent="-228600" defTabSz="966788" eaLnBrk="0" fontAlgn="base" hangingPunct="0">
              <a:spcBef>
                <a:spcPct val="0"/>
              </a:spcBef>
              <a:spcAft>
                <a:spcPct val="0"/>
              </a:spcAft>
              <a:defRPr>
                <a:solidFill>
                  <a:schemeClr val="tx1"/>
                </a:solidFill>
                <a:latin typeface="Garamond" pitchFamily="18" charset="0"/>
              </a:defRPr>
            </a:lvl6pPr>
            <a:lvl7pPr marL="2971800" indent="-228600" defTabSz="966788" eaLnBrk="0" fontAlgn="base" hangingPunct="0">
              <a:spcBef>
                <a:spcPct val="0"/>
              </a:spcBef>
              <a:spcAft>
                <a:spcPct val="0"/>
              </a:spcAft>
              <a:defRPr>
                <a:solidFill>
                  <a:schemeClr val="tx1"/>
                </a:solidFill>
                <a:latin typeface="Garamond" pitchFamily="18" charset="0"/>
              </a:defRPr>
            </a:lvl7pPr>
            <a:lvl8pPr marL="3429000" indent="-228600" defTabSz="966788" eaLnBrk="0" fontAlgn="base" hangingPunct="0">
              <a:spcBef>
                <a:spcPct val="0"/>
              </a:spcBef>
              <a:spcAft>
                <a:spcPct val="0"/>
              </a:spcAft>
              <a:defRPr>
                <a:solidFill>
                  <a:schemeClr val="tx1"/>
                </a:solidFill>
                <a:latin typeface="Garamond" pitchFamily="18" charset="0"/>
              </a:defRPr>
            </a:lvl8pPr>
            <a:lvl9pPr marL="3886200" indent="-228600" defTabSz="966788" eaLnBrk="0" fontAlgn="base" hangingPunct="0">
              <a:spcBef>
                <a:spcPct val="0"/>
              </a:spcBef>
              <a:spcAft>
                <a:spcPct val="0"/>
              </a:spcAft>
              <a:defRPr>
                <a:solidFill>
                  <a:schemeClr val="tx1"/>
                </a:solidFill>
                <a:latin typeface="Garamond" pitchFamily="18" charset="0"/>
              </a:defRPr>
            </a:lvl9pPr>
          </a:lstStyle>
          <a:p>
            <a:fld id="{1BEFECE3-57C1-4050-B0E4-092EC59B7424}" type="slidenum">
              <a:rPr lang="en-US" smtClean="0">
                <a:latin typeface="Arial" pitchFamily="34" charset="0"/>
              </a:rPr>
              <a:pPr/>
              <a:t>1</a:t>
            </a:fld>
            <a:endParaRPr lang="en-US" dirty="0">
              <a:latin typeface="Arial" pitchFamily="34" charset="0"/>
            </a:endParaRPr>
          </a:p>
        </p:txBody>
      </p:sp>
      <p:sp>
        <p:nvSpPr>
          <p:cNvPr id="31747" name="Rectangle 2"/>
          <p:cNvSpPr>
            <a:spLocks noGrp="1" noRot="1" noChangeAspect="1" noChangeArrowheads="1" noTextEdit="1"/>
          </p:cNvSpPr>
          <p:nvPr>
            <p:ph type="sldImg"/>
          </p:nvPr>
        </p:nvSpPr>
        <p:spPr>
          <a:xfrm>
            <a:off x="1258888" y="720725"/>
            <a:ext cx="4800600" cy="3600450"/>
          </a:xfrm>
          <a:ln/>
        </p:spPr>
      </p:sp>
      <p:sp>
        <p:nvSpPr>
          <p:cNvPr id="3174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“Trust is the foundation of any successful relationship — including the relationship between the government and the governed. And during a pandemic like this one, it’s no abstract matter.”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10</a:t>
            </a:fld>
            <a:endParaRPr lang="en-US"/>
          </a:p>
        </p:txBody>
      </p:sp>
    </p:spTree>
    <p:extLst>
      <p:ext uri="{BB962C8B-B14F-4D97-AF65-F5344CB8AC3E}">
        <p14:creationId xmlns:p14="http://schemas.microsoft.com/office/powerpoint/2010/main" val="1706979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0CD1FD-DF15-4FA1-AEA4-CA0301267848}" type="slidenum">
              <a:rPr lang="en-US" smtClean="0"/>
              <a:pPr>
                <a:defRPr/>
              </a:pPr>
              <a:t>11</a:t>
            </a:fld>
            <a:endParaRPr lang="en-US"/>
          </a:p>
        </p:txBody>
      </p:sp>
    </p:spTree>
    <p:extLst>
      <p:ext uri="{BB962C8B-B14F-4D97-AF65-F5344CB8AC3E}">
        <p14:creationId xmlns:p14="http://schemas.microsoft.com/office/powerpoint/2010/main" val="849734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16</a:t>
            </a:fld>
            <a:endParaRPr lang="en-US"/>
          </a:p>
        </p:txBody>
      </p:sp>
    </p:spTree>
    <p:extLst>
      <p:ext uri="{BB962C8B-B14F-4D97-AF65-F5344CB8AC3E}">
        <p14:creationId xmlns:p14="http://schemas.microsoft.com/office/powerpoint/2010/main" val="235126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17</a:t>
            </a:fld>
            <a:endParaRPr lang="en-US"/>
          </a:p>
        </p:txBody>
      </p:sp>
    </p:spTree>
    <p:extLst>
      <p:ext uri="{BB962C8B-B14F-4D97-AF65-F5344CB8AC3E}">
        <p14:creationId xmlns:p14="http://schemas.microsoft.com/office/powerpoint/2010/main" val="2478008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21</a:t>
            </a:fld>
            <a:endParaRPr lang="en-US"/>
          </a:p>
        </p:txBody>
      </p:sp>
    </p:spTree>
    <p:extLst>
      <p:ext uri="{BB962C8B-B14F-4D97-AF65-F5344CB8AC3E}">
        <p14:creationId xmlns:p14="http://schemas.microsoft.com/office/powerpoint/2010/main" val="2120348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22</a:t>
            </a:fld>
            <a:endParaRPr lang="en-US"/>
          </a:p>
        </p:txBody>
      </p:sp>
    </p:spTree>
    <p:extLst>
      <p:ext uri="{BB962C8B-B14F-4D97-AF65-F5344CB8AC3E}">
        <p14:creationId xmlns:p14="http://schemas.microsoft.com/office/powerpoint/2010/main" val="816647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23</a:t>
            </a:fld>
            <a:endParaRPr lang="en-US"/>
          </a:p>
        </p:txBody>
      </p:sp>
    </p:spTree>
    <p:extLst>
      <p:ext uri="{BB962C8B-B14F-4D97-AF65-F5344CB8AC3E}">
        <p14:creationId xmlns:p14="http://schemas.microsoft.com/office/powerpoint/2010/main" val="3628973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24</a:t>
            </a:fld>
            <a:endParaRPr lang="en-US"/>
          </a:p>
        </p:txBody>
      </p:sp>
    </p:spTree>
    <p:extLst>
      <p:ext uri="{BB962C8B-B14F-4D97-AF65-F5344CB8AC3E}">
        <p14:creationId xmlns:p14="http://schemas.microsoft.com/office/powerpoint/2010/main" val="4253679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25</a:t>
            </a:fld>
            <a:endParaRPr lang="en-US"/>
          </a:p>
        </p:txBody>
      </p:sp>
    </p:spTree>
    <p:extLst>
      <p:ext uri="{BB962C8B-B14F-4D97-AF65-F5344CB8AC3E}">
        <p14:creationId xmlns:p14="http://schemas.microsoft.com/office/powerpoint/2010/main" val="3298893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30</a:t>
            </a:fld>
            <a:endParaRPr lang="en-US"/>
          </a:p>
        </p:txBody>
      </p:sp>
    </p:spTree>
    <p:extLst>
      <p:ext uri="{BB962C8B-B14F-4D97-AF65-F5344CB8AC3E}">
        <p14:creationId xmlns:p14="http://schemas.microsoft.com/office/powerpoint/2010/main" val="2796356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C9F4C-471F-4668-8AC7-F5AE9629EEDB}" type="slidenum">
              <a:rPr lang="en-US" smtClean="0"/>
              <a:t>2</a:t>
            </a:fld>
            <a:endParaRPr lang="en-US"/>
          </a:p>
        </p:txBody>
      </p:sp>
    </p:spTree>
    <p:extLst>
      <p:ext uri="{BB962C8B-B14F-4D97-AF65-F5344CB8AC3E}">
        <p14:creationId xmlns:p14="http://schemas.microsoft.com/office/powerpoint/2010/main" val="2832045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66788">
              <a:defRPr>
                <a:solidFill>
                  <a:schemeClr val="tx1"/>
                </a:solidFill>
                <a:latin typeface="Garamond" pitchFamily="18" charset="0"/>
              </a:defRPr>
            </a:lvl1pPr>
            <a:lvl2pPr marL="742950" indent="-285750" defTabSz="966788">
              <a:defRPr>
                <a:solidFill>
                  <a:schemeClr val="tx1"/>
                </a:solidFill>
                <a:latin typeface="Garamond" pitchFamily="18" charset="0"/>
              </a:defRPr>
            </a:lvl2pPr>
            <a:lvl3pPr marL="1143000" indent="-228600" defTabSz="966788">
              <a:defRPr>
                <a:solidFill>
                  <a:schemeClr val="tx1"/>
                </a:solidFill>
                <a:latin typeface="Garamond" pitchFamily="18" charset="0"/>
              </a:defRPr>
            </a:lvl3pPr>
            <a:lvl4pPr marL="1600200" indent="-228600" defTabSz="966788">
              <a:defRPr>
                <a:solidFill>
                  <a:schemeClr val="tx1"/>
                </a:solidFill>
                <a:latin typeface="Garamond" pitchFamily="18" charset="0"/>
              </a:defRPr>
            </a:lvl4pPr>
            <a:lvl5pPr marL="2057400" indent="-228600" defTabSz="966788">
              <a:defRPr>
                <a:solidFill>
                  <a:schemeClr val="tx1"/>
                </a:solidFill>
                <a:latin typeface="Garamond" pitchFamily="18" charset="0"/>
              </a:defRPr>
            </a:lvl5pPr>
            <a:lvl6pPr marL="2514600" indent="-228600" defTabSz="966788" eaLnBrk="0" fontAlgn="base" hangingPunct="0">
              <a:spcBef>
                <a:spcPct val="0"/>
              </a:spcBef>
              <a:spcAft>
                <a:spcPct val="0"/>
              </a:spcAft>
              <a:defRPr>
                <a:solidFill>
                  <a:schemeClr val="tx1"/>
                </a:solidFill>
                <a:latin typeface="Garamond" pitchFamily="18" charset="0"/>
              </a:defRPr>
            </a:lvl6pPr>
            <a:lvl7pPr marL="2971800" indent="-228600" defTabSz="966788" eaLnBrk="0" fontAlgn="base" hangingPunct="0">
              <a:spcBef>
                <a:spcPct val="0"/>
              </a:spcBef>
              <a:spcAft>
                <a:spcPct val="0"/>
              </a:spcAft>
              <a:defRPr>
                <a:solidFill>
                  <a:schemeClr val="tx1"/>
                </a:solidFill>
                <a:latin typeface="Garamond" pitchFamily="18" charset="0"/>
              </a:defRPr>
            </a:lvl7pPr>
            <a:lvl8pPr marL="3429000" indent="-228600" defTabSz="966788" eaLnBrk="0" fontAlgn="base" hangingPunct="0">
              <a:spcBef>
                <a:spcPct val="0"/>
              </a:spcBef>
              <a:spcAft>
                <a:spcPct val="0"/>
              </a:spcAft>
              <a:defRPr>
                <a:solidFill>
                  <a:schemeClr val="tx1"/>
                </a:solidFill>
                <a:latin typeface="Garamond" pitchFamily="18" charset="0"/>
              </a:defRPr>
            </a:lvl8pPr>
            <a:lvl9pPr marL="3886200" indent="-228600" defTabSz="966788" eaLnBrk="0" fontAlgn="base" hangingPunct="0">
              <a:spcBef>
                <a:spcPct val="0"/>
              </a:spcBef>
              <a:spcAft>
                <a:spcPct val="0"/>
              </a:spcAft>
              <a:defRPr>
                <a:solidFill>
                  <a:schemeClr val="tx1"/>
                </a:solidFill>
                <a:latin typeface="Garamond" pitchFamily="18" charset="0"/>
              </a:defRPr>
            </a:lvl9pPr>
          </a:lstStyle>
          <a:p>
            <a:fld id="{1BEFECE3-57C1-4050-B0E4-092EC59B7424}" type="slidenum">
              <a:rPr lang="en-US" smtClean="0">
                <a:latin typeface="Arial" pitchFamily="34" charset="0"/>
              </a:rPr>
              <a:pPr/>
              <a:t>31</a:t>
            </a:fld>
            <a:endParaRPr lang="en-US" dirty="0">
              <a:latin typeface="Arial" pitchFamily="34" charset="0"/>
            </a:endParaRPr>
          </a:p>
        </p:txBody>
      </p:sp>
      <p:sp>
        <p:nvSpPr>
          <p:cNvPr id="31747" name="Rectangle 2"/>
          <p:cNvSpPr>
            <a:spLocks noGrp="1" noRot="1" noChangeAspect="1" noChangeArrowheads="1" noTextEdit="1"/>
          </p:cNvSpPr>
          <p:nvPr>
            <p:ph type="sldImg"/>
          </p:nvPr>
        </p:nvSpPr>
        <p:spPr>
          <a:xfrm>
            <a:off x="1258888" y="720725"/>
            <a:ext cx="4800600" cy="3600450"/>
          </a:xfrm>
          <a:ln/>
        </p:spPr>
      </p:sp>
      <p:sp>
        <p:nvSpPr>
          <p:cNvPr id="3174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pitchFamily="34" charset="0"/>
            </a:endParaRPr>
          </a:p>
        </p:txBody>
      </p:sp>
    </p:spTree>
    <p:extLst>
      <p:ext uri="{BB962C8B-B14F-4D97-AF65-F5344CB8AC3E}">
        <p14:creationId xmlns:p14="http://schemas.microsoft.com/office/powerpoint/2010/main" val="2733498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32</a:t>
            </a:fld>
            <a:endParaRPr lang="en-US"/>
          </a:p>
        </p:txBody>
      </p:sp>
    </p:spTree>
    <p:extLst>
      <p:ext uri="{BB962C8B-B14F-4D97-AF65-F5344CB8AC3E}">
        <p14:creationId xmlns:p14="http://schemas.microsoft.com/office/powerpoint/2010/main" val="1154326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34</a:t>
            </a:fld>
            <a:endParaRPr lang="en-US"/>
          </a:p>
        </p:txBody>
      </p:sp>
    </p:spTree>
    <p:extLst>
      <p:ext uri="{BB962C8B-B14F-4D97-AF65-F5344CB8AC3E}">
        <p14:creationId xmlns:p14="http://schemas.microsoft.com/office/powerpoint/2010/main" val="3995290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44</a:t>
            </a:fld>
            <a:endParaRPr lang="en-US"/>
          </a:p>
        </p:txBody>
      </p:sp>
    </p:spTree>
    <p:extLst>
      <p:ext uri="{BB962C8B-B14F-4D97-AF65-F5344CB8AC3E}">
        <p14:creationId xmlns:p14="http://schemas.microsoft.com/office/powerpoint/2010/main" val="877494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66788">
              <a:defRPr>
                <a:solidFill>
                  <a:schemeClr val="tx1"/>
                </a:solidFill>
                <a:latin typeface="Garamond" pitchFamily="18" charset="0"/>
              </a:defRPr>
            </a:lvl1pPr>
            <a:lvl2pPr marL="742950" indent="-285750" defTabSz="966788">
              <a:defRPr>
                <a:solidFill>
                  <a:schemeClr val="tx1"/>
                </a:solidFill>
                <a:latin typeface="Garamond" pitchFamily="18" charset="0"/>
              </a:defRPr>
            </a:lvl2pPr>
            <a:lvl3pPr marL="1143000" indent="-228600" defTabSz="966788">
              <a:defRPr>
                <a:solidFill>
                  <a:schemeClr val="tx1"/>
                </a:solidFill>
                <a:latin typeface="Garamond" pitchFamily="18" charset="0"/>
              </a:defRPr>
            </a:lvl3pPr>
            <a:lvl4pPr marL="1600200" indent="-228600" defTabSz="966788">
              <a:defRPr>
                <a:solidFill>
                  <a:schemeClr val="tx1"/>
                </a:solidFill>
                <a:latin typeface="Garamond" pitchFamily="18" charset="0"/>
              </a:defRPr>
            </a:lvl4pPr>
            <a:lvl5pPr marL="2057400" indent="-228600" defTabSz="966788">
              <a:defRPr>
                <a:solidFill>
                  <a:schemeClr val="tx1"/>
                </a:solidFill>
                <a:latin typeface="Garamond" pitchFamily="18" charset="0"/>
              </a:defRPr>
            </a:lvl5pPr>
            <a:lvl6pPr marL="2514600" indent="-228600" defTabSz="966788" eaLnBrk="0" fontAlgn="base" hangingPunct="0">
              <a:spcBef>
                <a:spcPct val="0"/>
              </a:spcBef>
              <a:spcAft>
                <a:spcPct val="0"/>
              </a:spcAft>
              <a:defRPr>
                <a:solidFill>
                  <a:schemeClr val="tx1"/>
                </a:solidFill>
                <a:latin typeface="Garamond" pitchFamily="18" charset="0"/>
              </a:defRPr>
            </a:lvl6pPr>
            <a:lvl7pPr marL="2971800" indent="-228600" defTabSz="966788" eaLnBrk="0" fontAlgn="base" hangingPunct="0">
              <a:spcBef>
                <a:spcPct val="0"/>
              </a:spcBef>
              <a:spcAft>
                <a:spcPct val="0"/>
              </a:spcAft>
              <a:defRPr>
                <a:solidFill>
                  <a:schemeClr val="tx1"/>
                </a:solidFill>
                <a:latin typeface="Garamond" pitchFamily="18" charset="0"/>
              </a:defRPr>
            </a:lvl7pPr>
            <a:lvl8pPr marL="3429000" indent="-228600" defTabSz="966788" eaLnBrk="0" fontAlgn="base" hangingPunct="0">
              <a:spcBef>
                <a:spcPct val="0"/>
              </a:spcBef>
              <a:spcAft>
                <a:spcPct val="0"/>
              </a:spcAft>
              <a:defRPr>
                <a:solidFill>
                  <a:schemeClr val="tx1"/>
                </a:solidFill>
                <a:latin typeface="Garamond" pitchFamily="18" charset="0"/>
              </a:defRPr>
            </a:lvl8pPr>
            <a:lvl9pPr marL="3886200" indent="-228600" defTabSz="966788" eaLnBrk="0" fontAlgn="base" hangingPunct="0">
              <a:spcBef>
                <a:spcPct val="0"/>
              </a:spcBef>
              <a:spcAft>
                <a:spcPct val="0"/>
              </a:spcAft>
              <a:defRPr>
                <a:solidFill>
                  <a:schemeClr val="tx1"/>
                </a:solidFill>
                <a:latin typeface="Garamond" pitchFamily="18" charset="0"/>
              </a:defRPr>
            </a:lvl9pPr>
          </a:lstStyle>
          <a:p>
            <a:fld id="{1BEFECE3-57C1-4050-B0E4-092EC59B7424}" type="slidenum">
              <a:rPr lang="en-US" smtClean="0">
                <a:latin typeface="Arial" pitchFamily="34" charset="0"/>
              </a:rPr>
              <a:pPr/>
              <a:t>45</a:t>
            </a:fld>
            <a:endParaRPr lang="en-US" dirty="0">
              <a:latin typeface="Arial" pitchFamily="34" charset="0"/>
            </a:endParaRPr>
          </a:p>
        </p:txBody>
      </p:sp>
      <p:sp>
        <p:nvSpPr>
          <p:cNvPr id="31747" name="Rectangle 2"/>
          <p:cNvSpPr>
            <a:spLocks noGrp="1" noRot="1" noChangeAspect="1" noChangeArrowheads="1" noTextEdit="1"/>
          </p:cNvSpPr>
          <p:nvPr>
            <p:ph type="sldImg"/>
          </p:nvPr>
        </p:nvSpPr>
        <p:spPr>
          <a:xfrm>
            <a:off x="1258888" y="720725"/>
            <a:ext cx="4800600" cy="3600450"/>
          </a:xfrm>
          <a:ln/>
        </p:spPr>
      </p:sp>
      <p:sp>
        <p:nvSpPr>
          <p:cNvPr id="3174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pitchFamily="34" charset="0"/>
            </a:endParaRPr>
          </a:p>
        </p:txBody>
      </p:sp>
    </p:spTree>
    <p:extLst>
      <p:ext uri="{BB962C8B-B14F-4D97-AF65-F5344CB8AC3E}">
        <p14:creationId xmlns:p14="http://schemas.microsoft.com/office/powerpoint/2010/main" val="3227880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46</a:t>
            </a:fld>
            <a:endParaRPr lang="en-US"/>
          </a:p>
        </p:txBody>
      </p:sp>
    </p:spTree>
    <p:extLst>
      <p:ext uri="{BB962C8B-B14F-4D97-AF65-F5344CB8AC3E}">
        <p14:creationId xmlns:p14="http://schemas.microsoft.com/office/powerpoint/2010/main" val="1159743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47</a:t>
            </a:fld>
            <a:endParaRPr lang="en-US"/>
          </a:p>
        </p:txBody>
      </p:sp>
    </p:spTree>
    <p:extLst>
      <p:ext uri="{BB962C8B-B14F-4D97-AF65-F5344CB8AC3E}">
        <p14:creationId xmlns:p14="http://schemas.microsoft.com/office/powerpoint/2010/main" val="2660675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48</a:t>
            </a:fld>
            <a:endParaRPr lang="en-US"/>
          </a:p>
        </p:txBody>
      </p:sp>
    </p:spTree>
    <p:extLst>
      <p:ext uri="{BB962C8B-B14F-4D97-AF65-F5344CB8AC3E}">
        <p14:creationId xmlns:p14="http://schemas.microsoft.com/office/powerpoint/2010/main" val="1354876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49</a:t>
            </a:fld>
            <a:endParaRPr lang="en-US"/>
          </a:p>
        </p:txBody>
      </p:sp>
    </p:spTree>
    <p:extLst>
      <p:ext uri="{BB962C8B-B14F-4D97-AF65-F5344CB8AC3E}">
        <p14:creationId xmlns:p14="http://schemas.microsoft.com/office/powerpoint/2010/main" val="1502075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50</a:t>
            </a:fld>
            <a:endParaRPr lang="en-US"/>
          </a:p>
        </p:txBody>
      </p:sp>
    </p:spTree>
    <p:extLst>
      <p:ext uri="{BB962C8B-B14F-4D97-AF65-F5344CB8AC3E}">
        <p14:creationId xmlns:p14="http://schemas.microsoft.com/office/powerpoint/2010/main" val="19540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this end, I’m quite interested in the effects of the mis-alignment between this president and the civil service institutions that are primarily responsible for providing public health awareness and insights to protecting the public during this crisis. We find persistent disagreement between what the president says and what CDC, for instance, says about the best direction for policy during this crisis. </a:t>
            </a:r>
          </a:p>
        </p:txBody>
      </p:sp>
      <p:sp>
        <p:nvSpPr>
          <p:cNvPr id="4" name="Slide Number Placeholder 3"/>
          <p:cNvSpPr>
            <a:spLocks noGrp="1"/>
          </p:cNvSpPr>
          <p:nvPr>
            <p:ph type="sldNum" sz="quarter" idx="10"/>
          </p:nvPr>
        </p:nvSpPr>
        <p:spPr/>
        <p:txBody>
          <a:bodyPr/>
          <a:lstStyle/>
          <a:p>
            <a:fld id="{4F9C9F4C-471F-4668-8AC7-F5AE9629EEDB}" type="slidenum">
              <a:rPr lang="en-US" smtClean="0"/>
              <a:t>3</a:t>
            </a:fld>
            <a:endParaRPr lang="en-US"/>
          </a:p>
        </p:txBody>
      </p:sp>
    </p:spTree>
    <p:extLst>
      <p:ext uri="{BB962C8B-B14F-4D97-AF65-F5344CB8AC3E}">
        <p14:creationId xmlns:p14="http://schemas.microsoft.com/office/powerpoint/2010/main" val="840900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51</a:t>
            </a:fld>
            <a:endParaRPr lang="en-US"/>
          </a:p>
        </p:txBody>
      </p:sp>
    </p:spTree>
    <p:extLst>
      <p:ext uri="{BB962C8B-B14F-4D97-AF65-F5344CB8AC3E}">
        <p14:creationId xmlns:p14="http://schemas.microsoft.com/office/powerpoint/2010/main" val="3798853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52</a:t>
            </a:fld>
            <a:endParaRPr lang="en-US"/>
          </a:p>
        </p:txBody>
      </p:sp>
    </p:spTree>
    <p:extLst>
      <p:ext uri="{BB962C8B-B14F-4D97-AF65-F5344CB8AC3E}">
        <p14:creationId xmlns:p14="http://schemas.microsoft.com/office/powerpoint/2010/main" val="2316473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53</a:t>
            </a:fld>
            <a:endParaRPr lang="en-US"/>
          </a:p>
        </p:txBody>
      </p:sp>
    </p:spTree>
    <p:extLst>
      <p:ext uri="{BB962C8B-B14F-4D97-AF65-F5344CB8AC3E}">
        <p14:creationId xmlns:p14="http://schemas.microsoft.com/office/powerpoint/2010/main" val="147084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54</a:t>
            </a:fld>
            <a:endParaRPr lang="en-US"/>
          </a:p>
        </p:txBody>
      </p:sp>
    </p:spTree>
    <p:extLst>
      <p:ext uri="{BB962C8B-B14F-4D97-AF65-F5344CB8AC3E}">
        <p14:creationId xmlns:p14="http://schemas.microsoft.com/office/powerpoint/2010/main" val="4238037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55</a:t>
            </a:fld>
            <a:endParaRPr lang="en-US"/>
          </a:p>
        </p:txBody>
      </p:sp>
    </p:spTree>
    <p:extLst>
      <p:ext uri="{BB962C8B-B14F-4D97-AF65-F5344CB8AC3E}">
        <p14:creationId xmlns:p14="http://schemas.microsoft.com/office/powerpoint/2010/main" val="1150630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0CD1FD-DF15-4FA1-AEA4-CA0301267848}" type="slidenum">
              <a:rPr lang="en-US" smtClean="0"/>
              <a:pPr>
                <a:defRPr/>
              </a:pPr>
              <a:t>56</a:t>
            </a:fld>
            <a:endParaRPr lang="en-US"/>
          </a:p>
        </p:txBody>
      </p:sp>
    </p:spTree>
    <p:extLst>
      <p:ext uri="{BB962C8B-B14F-4D97-AF65-F5344CB8AC3E}">
        <p14:creationId xmlns:p14="http://schemas.microsoft.com/office/powerpoint/2010/main" val="4276779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D70FABD5-6646-4865-9113-E73F2B90FC82}" type="slidenum">
              <a:rPr lang="en-US" smtClean="0"/>
              <a:pPr/>
              <a:t>57</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232221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D70FABD5-6646-4865-9113-E73F2B90FC82}" type="slidenum">
              <a:rPr lang="en-US" smtClean="0"/>
              <a:pPr/>
              <a:t>58</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02490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C9F4C-471F-4668-8AC7-F5AE9629EEDB}" type="slidenum">
              <a:rPr lang="en-US" smtClean="0"/>
              <a:t>4</a:t>
            </a:fld>
            <a:endParaRPr lang="en-US"/>
          </a:p>
        </p:txBody>
      </p:sp>
    </p:spTree>
    <p:extLst>
      <p:ext uri="{BB962C8B-B14F-4D97-AF65-F5344CB8AC3E}">
        <p14:creationId xmlns:p14="http://schemas.microsoft.com/office/powerpoint/2010/main" val="428857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we will examine the concept of branding during this crisis. Specifically, we will examine how the Trump administration’s attempts at including Trump’s name in various communications to the public are effective in promoting his reelection hopes. We’ve never seen a president such as Trump, someone who’s commercial brand has been so intrinsically linked to his political brand or one that’s been as prominent in his life as a private citizen before becoming president. </a:t>
            </a:r>
          </a:p>
        </p:txBody>
      </p:sp>
      <p:sp>
        <p:nvSpPr>
          <p:cNvPr id="4" name="Slide Number Placeholder 3"/>
          <p:cNvSpPr>
            <a:spLocks noGrp="1"/>
          </p:cNvSpPr>
          <p:nvPr>
            <p:ph type="sldNum" sz="quarter" idx="10"/>
          </p:nvPr>
        </p:nvSpPr>
        <p:spPr/>
        <p:txBody>
          <a:bodyPr/>
          <a:lstStyle/>
          <a:p>
            <a:fld id="{4F9C9F4C-471F-4668-8AC7-F5AE9629EEDB}" type="slidenum">
              <a:rPr lang="en-US" smtClean="0"/>
              <a:t>5</a:t>
            </a:fld>
            <a:endParaRPr lang="en-US"/>
          </a:p>
        </p:txBody>
      </p:sp>
    </p:spTree>
    <p:extLst>
      <p:ext uri="{BB962C8B-B14F-4D97-AF65-F5344CB8AC3E}">
        <p14:creationId xmlns:p14="http://schemas.microsoft.com/office/powerpoint/2010/main" val="395381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C9F4C-471F-4668-8AC7-F5AE9629EEDB}" type="slidenum">
              <a:rPr lang="en-US" smtClean="0"/>
              <a:t>6</a:t>
            </a:fld>
            <a:endParaRPr lang="en-US"/>
          </a:p>
        </p:txBody>
      </p:sp>
    </p:spTree>
    <p:extLst>
      <p:ext uri="{BB962C8B-B14F-4D97-AF65-F5344CB8AC3E}">
        <p14:creationId xmlns:p14="http://schemas.microsoft.com/office/powerpoint/2010/main" val="366732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will touch on very recent research that is still in process, which examines the day-to-day stresses of those public servants on the front-lines of this crisis. Namely, we follow over 200 local government workers over a period of three weeks in April and May who are responsible for delivering public services, providing first response and public health awareness, and enforcing stay-at-home and social distancing provisions. </a:t>
            </a:r>
          </a:p>
        </p:txBody>
      </p:sp>
      <p:sp>
        <p:nvSpPr>
          <p:cNvPr id="4" name="Slide Number Placeholder 3"/>
          <p:cNvSpPr>
            <a:spLocks noGrp="1"/>
          </p:cNvSpPr>
          <p:nvPr>
            <p:ph type="sldNum" sz="quarter" idx="10"/>
          </p:nvPr>
        </p:nvSpPr>
        <p:spPr/>
        <p:txBody>
          <a:bodyPr/>
          <a:lstStyle/>
          <a:p>
            <a:fld id="{4F9C9F4C-471F-4668-8AC7-F5AE9629EEDB}" type="slidenum">
              <a:rPr lang="en-US" smtClean="0"/>
              <a:t>7</a:t>
            </a:fld>
            <a:endParaRPr lang="en-US"/>
          </a:p>
        </p:txBody>
      </p:sp>
    </p:spTree>
    <p:extLst>
      <p:ext uri="{BB962C8B-B14F-4D97-AF65-F5344CB8AC3E}">
        <p14:creationId xmlns:p14="http://schemas.microsoft.com/office/powerpoint/2010/main" val="2481896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C9F4C-471F-4668-8AC7-F5AE9629EEDB}" type="slidenum">
              <a:rPr lang="en-US" smtClean="0"/>
              <a:t>8</a:t>
            </a:fld>
            <a:endParaRPr lang="en-US"/>
          </a:p>
        </p:txBody>
      </p:sp>
    </p:spTree>
    <p:extLst>
      <p:ext uri="{BB962C8B-B14F-4D97-AF65-F5344CB8AC3E}">
        <p14:creationId xmlns:p14="http://schemas.microsoft.com/office/powerpoint/2010/main" val="1434424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66788">
              <a:defRPr>
                <a:solidFill>
                  <a:schemeClr val="tx1"/>
                </a:solidFill>
                <a:latin typeface="Garamond" pitchFamily="18" charset="0"/>
              </a:defRPr>
            </a:lvl1pPr>
            <a:lvl2pPr marL="742950" indent="-285750" defTabSz="966788">
              <a:defRPr>
                <a:solidFill>
                  <a:schemeClr val="tx1"/>
                </a:solidFill>
                <a:latin typeface="Garamond" pitchFamily="18" charset="0"/>
              </a:defRPr>
            </a:lvl2pPr>
            <a:lvl3pPr marL="1143000" indent="-228600" defTabSz="966788">
              <a:defRPr>
                <a:solidFill>
                  <a:schemeClr val="tx1"/>
                </a:solidFill>
                <a:latin typeface="Garamond" pitchFamily="18" charset="0"/>
              </a:defRPr>
            </a:lvl3pPr>
            <a:lvl4pPr marL="1600200" indent="-228600" defTabSz="966788">
              <a:defRPr>
                <a:solidFill>
                  <a:schemeClr val="tx1"/>
                </a:solidFill>
                <a:latin typeface="Garamond" pitchFamily="18" charset="0"/>
              </a:defRPr>
            </a:lvl4pPr>
            <a:lvl5pPr marL="2057400" indent="-228600" defTabSz="966788">
              <a:defRPr>
                <a:solidFill>
                  <a:schemeClr val="tx1"/>
                </a:solidFill>
                <a:latin typeface="Garamond" pitchFamily="18" charset="0"/>
              </a:defRPr>
            </a:lvl5pPr>
            <a:lvl6pPr marL="2514600" indent="-228600" defTabSz="966788" eaLnBrk="0" fontAlgn="base" hangingPunct="0">
              <a:spcBef>
                <a:spcPct val="0"/>
              </a:spcBef>
              <a:spcAft>
                <a:spcPct val="0"/>
              </a:spcAft>
              <a:defRPr>
                <a:solidFill>
                  <a:schemeClr val="tx1"/>
                </a:solidFill>
                <a:latin typeface="Garamond" pitchFamily="18" charset="0"/>
              </a:defRPr>
            </a:lvl6pPr>
            <a:lvl7pPr marL="2971800" indent="-228600" defTabSz="966788" eaLnBrk="0" fontAlgn="base" hangingPunct="0">
              <a:spcBef>
                <a:spcPct val="0"/>
              </a:spcBef>
              <a:spcAft>
                <a:spcPct val="0"/>
              </a:spcAft>
              <a:defRPr>
                <a:solidFill>
                  <a:schemeClr val="tx1"/>
                </a:solidFill>
                <a:latin typeface="Garamond" pitchFamily="18" charset="0"/>
              </a:defRPr>
            </a:lvl7pPr>
            <a:lvl8pPr marL="3429000" indent="-228600" defTabSz="966788" eaLnBrk="0" fontAlgn="base" hangingPunct="0">
              <a:spcBef>
                <a:spcPct val="0"/>
              </a:spcBef>
              <a:spcAft>
                <a:spcPct val="0"/>
              </a:spcAft>
              <a:defRPr>
                <a:solidFill>
                  <a:schemeClr val="tx1"/>
                </a:solidFill>
                <a:latin typeface="Garamond" pitchFamily="18" charset="0"/>
              </a:defRPr>
            </a:lvl8pPr>
            <a:lvl9pPr marL="3886200" indent="-228600" defTabSz="966788" eaLnBrk="0" fontAlgn="base" hangingPunct="0">
              <a:spcBef>
                <a:spcPct val="0"/>
              </a:spcBef>
              <a:spcAft>
                <a:spcPct val="0"/>
              </a:spcAft>
              <a:defRPr>
                <a:solidFill>
                  <a:schemeClr val="tx1"/>
                </a:solidFill>
                <a:latin typeface="Garamond" pitchFamily="18" charset="0"/>
              </a:defRPr>
            </a:lvl9pPr>
          </a:lstStyle>
          <a:p>
            <a:fld id="{1BEFECE3-57C1-4050-B0E4-092EC59B7424}" type="slidenum">
              <a:rPr lang="en-US" smtClean="0">
                <a:latin typeface="Arial" pitchFamily="34" charset="0"/>
              </a:rPr>
              <a:pPr/>
              <a:t>9</a:t>
            </a:fld>
            <a:endParaRPr lang="en-US" dirty="0">
              <a:latin typeface="Arial" pitchFamily="34" charset="0"/>
            </a:endParaRPr>
          </a:p>
        </p:txBody>
      </p:sp>
      <p:sp>
        <p:nvSpPr>
          <p:cNvPr id="31747" name="Rectangle 2"/>
          <p:cNvSpPr>
            <a:spLocks noGrp="1" noRot="1" noChangeAspect="1" noChangeArrowheads="1" noTextEdit="1"/>
          </p:cNvSpPr>
          <p:nvPr>
            <p:ph type="sldImg"/>
          </p:nvPr>
        </p:nvSpPr>
        <p:spPr>
          <a:xfrm>
            <a:off x="1258888" y="720725"/>
            <a:ext cx="4800600" cy="3600450"/>
          </a:xfrm>
          <a:ln/>
        </p:spPr>
      </p:sp>
      <p:sp>
        <p:nvSpPr>
          <p:cNvPr id="3174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pitchFamily="34" charset="0"/>
            </a:endParaRPr>
          </a:p>
        </p:txBody>
      </p:sp>
    </p:spTree>
    <p:extLst>
      <p:ext uri="{BB962C8B-B14F-4D97-AF65-F5344CB8AC3E}">
        <p14:creationId xmlns:p14="http://schemas.microsoft.com/office/powerpoint/2010/main" val="226090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72AD8EFC-FBDB-4C3D-94E2-CF306DB3CDDC}"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DF1379-D4BA-4621-862D-0DDD516C2AD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165F88D2-C154-4BCC-99BD-51D59191323B}"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FCBE2-0B19-4B3C-8E98-2C5DE4DE654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D189E6F-54F1-45C5-AB4F-77C1DBD0CF1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CED13F9-2E77-4B26-BC0C-DC4CD0C7FF2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DCE931E-03D1-47D0-8CE2-D85DF8B8436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5C00C12-3401-417B-B3B4-65B1D15DF17C}"/>
              </a:ext>
            </a:extLst>
          </p:cNvPr>
          <p:cNvSpPr>
            <a:spLocks noGrp="1"/>
          </p:cNvSpPr>
          <p:nvPr>
            <p:ph type="sldNum" sz="quarter" idx="12"/>
          </p:nvPr>
        </p:nvSpPr>
        <p:spPr/>
        <p:txBody>
          <a:bodyPr/>
          <a:lstStyle/>
          <a:p>
            <a:pPr>
              <a:defRPr/>
            </a:pPr>
            <a:fld id="{72AD8EFC-FBDB-4C3D-94E2-CF306DB3CDDC}" type="slidenum">
              <a:rPr lang="en-US" smtClean="0"/>
              <a:pPr>
                <a:defRPr/>
              </a:pPr>
              <a:t>‹#›</a:t>
            </a:fld>
            <a:endParaRPr lang="en-US"/>
          </a:p>
        </p:txBody>
      </p:sp>
    </p:spTree>
    <p:extLst>
      <p:ext uri="{BB962C8B-B14F-4D97-AF65-F5344CB8AC3E}">
        <p14:creationId xmlns:p14="http://schemas.microsoft.com/office/powerpoint/2010/main" val="3378941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A418D-8447-43F9-9B0D-F55BEECA8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F9543F-E614-4C91-9BA4-7D33A6164F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336BB-CF85-4321-9CD9-9980861213D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85B878-A4F6-4A3A-B575-CD2F259048E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E215A9F-0786-48BC-A6B6-6ED75F389F05}"/>
              </a:ext>
            </a:extLst>
          </p:cNvPr>
          <p:cNvSpPr>
            <a:spLocks noGrp="1"/>
          </p:cNvSpPr>
          <p:nvPr>
            <p:ph type="sldNum" sz="quarter" idx="12"/>
          </p:nvPr>
        </p:nvSpPr>
        <p:spPr/>
        <p:txBody>
          <a:bodyPr/>
          <a:lstStyle/>
          <a:p>
            <a:pPr>
              <a:defRPr/>
            </a:pPr>
            <a:fld id="{BBB7045E-454D-440A-853D-B8AB2BCC5CAB}" type="slidenum">
              <a:rPr lang="en-US" smtClean="0"/>
              <a:pPr>
                <a:defRPr/>
              </a:pPr>
              <a:t>‹#›</a:t>
            </a:fld>
            <a:endParaRPr lang="en-US"/>
          </a:p>
        </p:txBody>
      </p:sp>
    </p:spTree>
    <p:extLst>
      <p:ext uri="{BB962C8B-B14F-4D97-AF65-F5344CB8AC3E}">
        <p14:creationId xmlns:p14="http://schemas.microsoft.com/office/powerpoint/2010/main" val="1048677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90091-6C69-459F-9986-294AE3F9D35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2150A7E-E96B-49A7-859C-A6E3CA7AC5E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CFA726-3EC0-4301-BF72-18B8F21597F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AB63E49-4BAA-4055-975D-CA1A481F5CB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C3DE60D-9DC3-4DAB-AE47-C9A808CE36F2}"/>
              </a:ext>
            </a:extLst>
          </p:cNvPr>
          <p:cNvSpPr>
            <a:spLocks noGrp="1"/>
          </p:cNvSpPr>
          <p:nvPr>
            <p:ph type="sldNum" sz="quarter" idx="12"/>
          </p:nvPr>
        </p:nvSpPr>
        <p:spPr/>
        <p:txBody>
          <a:bodyPr/>
          <a:lstStyle/>
          <a:p>
            <a:pPr>
              <a:defRPr/>
            </a:pPr>
            <a:fld id="{40962E11-DB30-4E10-AB3B-DCE12E333628}" type="slidenum">
              <a:rPr lang="en-US" smtClean="0"/>
              <a:pPr>
                <a:defRPr/>
              </a:pPr>
              <a:t>‹#›</a:t>
            </a:fld>
            <a:endParaRPr lang="en-US"/>
          </a:p>
        </p:txBody>
      </p:sp>
    </p:spTree>
    <p:extLst>
      <p:ext uri="{BB962C8B-B14F-4D97-AF65-F5344CB8AC3E}">
        <p14:creationId xmlns:p14="http://schemas.microsoft.com/office/powerpoint/2010/main" val="2325159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8331-F4B5-4987-A67D-8476E698B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1FB11B-2E99-4019-BB78-DCFF72E486C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1504D9-597F-45E2-BE60-6850A390890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D2FD89-6FB2-49E9-9F31-7FF2F2BD8DA4}"/>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0C2A86E1-5005-4E8B-9EA2-D95C32EDACC6}"/>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A672832-A81D-4BF8-B1D2-03B906262A4C}"/>
              </a:ext>
            </a:extLst>
          </p:cNvPr>
          <p:cNvSpPr>
            <a:spLocks noGrp="1"/>
          </p:cNvSpPr>
          <p:nvPr>
            <p:ph type="sldNum" sz="quarter" idx="12"/>
          </p:nvPr>
        </p:nvSpPr>
        <p:spPr/>
        <p:txBody>
          <a:bodyPr/>
          <a:lstStyle/>
          <a:p>
            <a:pPr>
              <a:defRPr/>
            </a:pPr>
            <a:fld id="{142DB28C-BCFA-4B80-B117-1000CC994232}" type="slidenum">
              <a:rPr lang="en-US" smtClean="0"/>
              <a:pPr>
                <a:defRPr/>
              </a:pPr>
              <a:t>‹#›</a:t>
            </a:fld>
            <a:endParaRPr lang="en-US"/>
          </a:p>
        </p:txBody>
      </p:sp>
    </p:spTree>
    <p:extLst>
      <p:ext uri="{BB962C8B-B14F-4D97-AF65-F5344CB8AC3E}">
        <p14:creationId xmlns:p14="http://schemas.microsoft.com/office/powerpoint/2010/main" val="2999549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E1EF-9F11-442E-9A20-63851FB00E7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B0E248-5B26-406B-B1B3-B44D92419E5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E1C1EF7-E7E7-4C39-AD9B-5D3E2FD56C0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385C15-18A7-48B7-A947-60F79E52551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D86CE24-AC5F-4B14-8BCE-FF15FEDEFE1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9EDB20-5D3A-41BA-A2E0-4543958E11C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1498C9B6-ADD4-4361-898F-FBC26BF2145A}"/>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E23F27C2-81C7-4F40-A38F-12B758BB2310}"/>
              </a:ext>
            </a:extLst>
          </p:cNvPr>
          <p:cNvSpPr>
            <a:spLocks noGrp="1"/>
          </p:cNvSpPr>
          <p:nvPr>
            <p:ph type="sldNum" sz="quarter" idx="12"/>
          </p:nvPr>
        </p:nvSpPr>
        <p:spPr/>
        <p:txBody>
          <a:bodyPr/>
          <a:lstStyle/>
          <a:p>
            <a:pPr>
              <a:defRPr/>
            </a:pPr>
            <a:fld id="{798508C6-56FA-4FB5-BDC2-19083C59BC43}" type="slidenum">
              <a:rPr lang="en-US" smtClean="0"/>
              <a:pPr>
                <a:defRPr/>
              </a:pPr>
              <a:t>‹#›</a:t>
            </a:fld>
            <a:endParaRPr lang="en-US"/>
          </a:p>
        </p:txBody>
      </p:sp>
    </p:spTree>
    <p:extLst>
      <p:ext uri="{BB962C8B-B14F-4D97-AF65-F5344CB8AC3E}">
        <p14:creationId xmlns:p14="http://schemas.microsoft.com/office/powerpoint/2010/main" val="3734601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9048-3173-4B6F-8C51-ACD517B269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EF2713-4A38-4BAD-B8B6-2075F9398B7A}"/>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0B6D7B14-05AD-44E2-B5BB-E00ED5544BE3}"/>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00F55C0D-B0F6-4E87-A676-A324688616E2}"/>
              </a:ext>
            </a:extLst>
          </p:cNvPr>
          <p:cNvSpPr>
            <a:spLocks noGrp="1"/>
          </p:cNvSpPr>
          <p:nvPr>
            <p:ph type="sldNum" sz="quarter" idx="12"/>
          </p:nvPr>
        </p:nvSpPr>
        <p:spPr/>
        <p:txBody>
          <a:bodyPr/>
          <a:lstStyle/>
          <a:p>
            <a:pPr>
              <a:defRPr/>
            </a:pPr>
            <a:fld id="{A779D911-98B9-405F-A016-6B02A7573233}" type="slidenum">
              <a:rPr lang="en-US" smtClean="0"/>
              <a:pPr>
                <a:defRPr/>
              </a:pPr>
              <a:t>‹#›</a:t>
            </a:fld>
            <a:endParaRPr lang="en-US"/>
          </a:p>
        </p:txBody>
      </p:sp>
    </p:spTree>
    <p:extLst>
      <p:ext uri="{BB962C8B-B14F-4D97-AF65-F5344CB8AC3E}">
        <p14:creationId xmlns:p14="http://schemas.microsoft.com/office/powerpoint/2010/main" val="4275763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A1356-7F41-47C8-9983-AB20461D28DC}"/>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EBBFD97C-552D-4624-A0A6-B0392874B067}"/>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6B56BFB4-3CFE-4BDB-BCCB-1CDB4A9B9B62}"/>
              </a:ext>
            </a:extLst>
          </p:cNvPr>
          <p:cNvSpPr>
            <a:spLocks noGrp="1"/>
          </p:cNvSpPr>
          <p:nvPr>
            <p:ph type="sldNum" sz="quarter" idx="12"/>
          </p:nvPr>
        </p:nvSpPr>
        <p:spPr/>
        <p:txBody>
          <a:bodyPr/>
          <a:lstStyle/>
          <a:p>
            <a:pPr>
              <a:defRPr/>
            </a:pPr>
            <a:fld id="{F7E6749A-84F2-4736-8A09-BFF198DE3EE1}" type="slidenum">
              <a:rPr lang="en-US" smtClean="0"/>
              <a:pPr>
                <a:defRPr/>
              </a:pPr>
              <a:t>‹#›</a:t>
            </a:fld>
            <a:endParaRPr lang="en-US"/>
          </a:p>
        </p:txBody>
      </p:sp>
    </p:spTree>
    <p:extLst>
      <p:ext uri="{BB962C8B-B14F-4D97-AF65-F5344CB8AC3E}">
        <p14:creationId xmlns:p14="http://schemas.microsoft.com/office/powerpoint/2010/main" val="1100297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2DEA-E64B-4A0F-8C9E-D0C3C12F9AE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8D8D538-5894-4159-8086-C5F1D38ABC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E61ADE-D362-4BA5-9251-7260DA6649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C9D3586-2235-469B-9541-C3710ED34CA5}"/>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4D8E71D5-CE3C-4B59-97EF-4D75836EB8FF}"/>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4347A62-D37D-49D9-B91A-A9E574CB46ED}"/>
              </a:ext>
            </a:extLst>
          </p:cNvPr>
          <p:cNvSpPr>
            <a:spLocks noGrp="1"/>
          </p:cNvSpPr>
          <p:nvPr>
            <p:ph type="sldNum" sz="quarter" idx="12"/>
          </p:nvPr>
        </p:nvSpPr>
        <p:spPr/>
        <p:txBody>
          <a:bodyPr/>
          <a:lstStyle/>
          <a:p>
            <a:pPr>
              <a:defRPr/>
            </a:pPr>
            <a:fld id="{78999513-0467-45C9-A16D-A48AB66CB603}" type="slidenum">
              <a:rPr lang="en-US" smtClean="0"/>
              <a:pPr>
                <a:defRPr/>
              </a:pPr>
              <a:t>‹#›</a:t>
            </a:fld>
            <a:endParaRPr lang="en-US"/>
          </a:p>
        </p:txBody>
      </p:sp>
    </p:spTree>
    <p:extLst>
      <p:ext uri="{BB962C8B-B14F-4D97-AF65-F5344CB8AC3E}">
        <p14:creationId xmlns:p14="http://schemas.microsoft.com/office/powerpoint/2010/main" val="386909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BBB7045E-454D-440A-853D-B8AB2BCC5CAB}"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3C03-86A7-4CE7-8720-12728D1B365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4071EE4-36FC-491D-8027-48A8E55944D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453B471-B11D-4682-821F-8E00563B52D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4353AD8-1DA3-4ED3-AAAF-7311C7C3A79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ECA559F9-BDCC-47A9-8B58-EA477C4D029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B40F4D83-EF99-4BF6-BED0-CD3A8AE670E5}"/>
              </a:ext>
            </a:extLst>
          </p:cNvPr>
          <p:cNvSpPr>
            <a:spLocks noGrp="1"/>
          </p:cNvSpPr>
          <p:nvPr>
            <p:ph type="sldNum" sz="quarter" idx="12"/>
          </p:nvPr>
        </p:nvSpPr>
        <p:spPr/>
        <p:txBody>
          <a:bodyPr/>
          <a:lstStyle/>
          <a:p>
            <a:pPr>
              <a:defRPr/>
            </a:pPr>
            <a:fld id="{FAEFA18E-BFBE-4D4B-9245-525F02A7755E}" type="slidenum">
              <a:rPr lang="en-US" smtClean="0"/>
              <a:pPr>
                <a:defRPr/>
              </a:pPr>
              <a:t>‹#›</a:t>
            </a:fld>
            <a:endParaRPr lang="en-US"/>
          </a:p>
        </p:txBody>
      </p:sp>
    </p:spTree>
    <p:extLst>
      <p:ext uri="{BB962C8B-B14F-4D97-AF65-F5344CB8AC3E}">
        <p14:creationId xmlns:p14="http://schemas.microsoft.com/office/powerpoint/2010/main" val="1809106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CF49-E67D-4956-9D06-7300A5457C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71EC2-C59D-4250-8C48-9C75F02748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57B40-A62D-42C2-BE78-67A35CBF878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B596AFA-C9EE-43B8-8054-804179DB23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CCEEB50-BAA2-420F-A3CD-EA26770550E9}"/>
              </a:ext>
            </a:extLst>
          </p:cNvPr>
          <p:cNvSpPr>
            <a:spLocks noGrp="1"/>
          </p:cNvSpPr>
          <p:nvPr>
            <p:ph type="sldNum" sz="quarter" idx="12"/>
          </p:nvPr>
        </p:nvSpPr>
        <p:spPr/>
        <p:txBody>
          <a:bodyPr/>
          <a:lstStyle/>
          <a:p>
            <a:pPr>
              <a:defRPr/>
            </a:pPr>
            <a:fld id="{1DDF1379-D4BA-4621-862D-0DDD516C2AD7}" type="slidenum">
              <a:rPr lang="en-US" smtClean="0"/>
              <a:pPr>
                <a:defRPr/>
              </a:pPr>
              <a:t>‹#›</a:t>
            </a:fld>
            <a:endParaRPr lang="en-US"/>
          </a:p>
        </p:txBody>
      </p:sp>
    </p:spTree>
    <p:extLst>
      <p:ext uri="{BB962C8B-B14F-4D97-AF65-F5344CB8AC3E}">
        <p14:creationId xmlns:p14="http://schemas.microsoft.com/office/powerpoint/2010/main" val="405522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C2EF90-66E7-4D6C-88D0-FC682C5789D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FFF081-229E-414C-A27F-EC109B775A5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AB457-1E14-405C-AE61-295DB085FEE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2503ADC-579E-407A-A589-45963EC1E74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C731F51-27D0-4C4F-833F-B4626380239A}"/>
              </a:ext>
            </a:extLst>
          </p:cNvPr>
          <p:cNvSpPr>
            <a:spLocks noGrp="1"/>
          </p:cNvSpPr>
          <p:nvPr>
            <p:ph type="sldNum" sz="quarter" idx="12"/>
          </p:nvPr>
        </p:nvSpPr>
        <p:spPr/>
        <p:txBody>
          <a:bodyPr/>
          <a:lstStyle/>
          <a:p>
            <a:pPr>
              <a:defRPr/>
            </a:pPr>
            <a:fld id="{165F88D2-C154-4BCC-99BD-51D59191323B}" type="slidenum">
              <a:rPr lang="en-US" smtClean="0"/>
              <a:pPr>
                <a:defRPr/>
              </a:pPr>
              <a:t>‹#›</a:t>
            </a:fld>
            <a:endParaRPr lang="en-US"/>
          </a:p>
        </p:txBody>
      </p:sp>
    </p:spTree>
    <p:extLst>
      <p:ext uri="{BB962C8B-B14F-4D97-AF65-F5344CB8AC3E}">
        <p14:creationId xmlns:p14="http://schemas.microsoft.com/office/powerpoint/2010/main" val="48530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40962E11-DB30-4E10-AB3B-DCE12E333628}"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42DB28C-BCFA-4B80-B117-1000CC994232}"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798508C6-56FA-4FB5-BDC2-19083C59BC43}"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A779D911-98B9-405F-A016-6B02A757323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F7E6749A-84F2-4736-8A09-BFF198DE3EE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78999513-0467-45C9-A16D-A48AB66CB603}"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FAEFA18E-BFBE-4D4B-9245-525F02A7755E}"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893333D6-3CBD-44BA-8FA2-44A1CB2B744F}"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63BCE4-5C0F-47EF-80CD-22811ABDEDC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0E2BC-91D7-42AB-B9AF-A420A7FE765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FE197-0E54-477F-AB48-B837700CB80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F456D03D-CEA4-4B32-B53A-57737DCE617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B7F6B8B4-8E0B-4AF3-999F-A7B3F34918A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93333D6-3CBD-44BA-8FA2-44A1CB2B744F}" type="slidenum">
              <a:rPr lang="en-US" smtClean="0"/>
              <a:pPr>
                <a:defRPr/>
              </a:pPr>
              <a:t>‹#›</a:t>
            </a:fld>
            <a:endParaRPr lang="en-US"/>
          </a:p>
        </p:txBody>
      </p:sp>
    </p:spTree>
    <p:extLst>
      <p:ext uri="{BB962C8B-B14F-4D97-AF65-F5344CB8AC3E}">
        <p14:creationId xmlns:p14="http://schemas.microsoft.com/office/powerpoint/2010/main" val="153652025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44.jpeg"/><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customXml" Target="../ink/ink2.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44.jpeg"/><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customXml" Target="../ink/ink5.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subTitle" idx="1"/>
          </p:nvPr>
        </p:nvSpPr>
        <p:spPr>
          <a:xfrm>
            <a:off x="1371600" y="2438400"/>
            <a:ext cx="6400800" cy="3429000"/>
          </a:xfrm>
        </p:spPr>
        <p:txBody>
          <a:bodyPr>
            <a:noAutofit/>
          </a:bodyPr>
          <a:lstStyle/>
          <a:p>
            <a:pPr eaLnBrk="1" hangingPunct="1">
              <a:defRPr/>
            </a:pPr>
            <a:endParaRPr lang="en-US" sz="2400" cap="none" dirty="0"/>
          </a:p>
          <a:p>
            <a:pPr eaLnBrk="1" hangingPunct="1">
              <a:defRPr/>
            </a:pPr>
            <a:r>
              <a:rPr lang="en-US" sz="2800" cap="none" dirty="0"/>
              <a:t>William G. Resh</a:t>
            </a:r>
          </a:p>
          <a:p>
            <a:pPr eaLnBrk="1" hangingPunct="1">
              <a:defRPr/>
            </a:pPr>
            <a:r>
              <a:rPr lang="en-US" sz="2800" cap="none" dirty="0"/>
              <a:t>Associate Professor</a:t>
            </a:r>
          </a:p>
          <a:p>
            <a:pPr eaLnBrk="1" hangingPunct="1">
              <a:defRPr/>
            </a:pPr>
            <a:endParaRPr lang="en-US" sz="2800" cap="none" dirty="0"/>
          </a:p>
          <a:p>
            <a:pPr eaLnBrk="1" hangingPunct="1">
              <a:defRPr/>
            </a:pPr>
            <a:endParaRPr lang="en-US" sz="2800" cap="none" dirty="0"/>
          </a:p>
          <a:p>
            <a:pPr>
              <a:defRPr/>
            </a:pPr>
            <a:endParaRPr lang="en-US" sz="2000" cap="none" dirty="0"/>
          </a:p>
          <a:p>
            <a:pPr>
              <a:defRPr/>
            </a:pPr>
            <a:r>
              <a:rPr lang="en-US" sz="2000" cap="none" dirty="0"/>
              <a:t>May 6, 2020</a:t>
            </a:r>
          </a:p>
          <a:p>
            <a:pPr>
              <a:defRPr/>
            </a:pPr>
            <a:r>
              <a:rPr lang="en-US" sz="2000" cap="none" dirty="0"/>
              <a:t>“Policy in a Pandemic” Series</a:t>
            </a:r>
          </a:p>
          <a:p>
            <a:pPr eaLnBrk="1" hangingPunct="1">
              <a:defRPr/>
            </a:pPr>
            <a:endParaRPr lang="en-US" sz="1400" cap="none" dirty="0"/>
          </a:p>
          <a:p>
            <a:pPr eaLnBrk="1" hangingPunct="1">
              <a:defRPr/>
            </a:pPr>
            <a:endParaRPr lang="en-US" sz="1400" cap="none" dirty="0"/>
          </a:p>
          <a:p>
            <a:pPr eaLnBrk="1" hangingPunct="1">
              <a:defRPr/>
            </a:pPr>
            <a:endParaRPr lang="en-US" sz="1400" cap="none" dirty="0"/>
          </a:p>
          <a:p>
            <a:pPr eaLnBrk="1" hangingPunct="1">
              <a:defRPr/>
            </a:pPr>
            <a:endParaRPr lang="en-US" sz="1400" cap="none" dirty="0"/>
          </a:p>
        </p:txBody>
      </p:sp>
      <p:sp>
        <p:nvSpPr>
          <p:cNvPr id="60418" name="Rectangle 2"/>
          <p:cNvSpPr>
            <a:spLocks noGrp="1" noChangeArrowheads="1"/>
          </p:cNvSpPr>
          <p:nvPr>
            <p:ph type="ctrTitle"/>
          </p:nvPr>
        </p:nvSpPr>
        <p:spPr>
          <a:xfrm>
            <a:off x="228600" y="685800"/>
            <a:ext cx="8565781" cy="1295400"/>
          </a:xfrm>
        </p:spPr>
        <p:txBody>
          <a:bodyPr>
            <a:noAutofit/>
          </a:bodyPr>
          <a:lstStyle/>
          <a:p>
            <a:r>
              <a:rPr lang="en-US" sz="3600" b="1" dirty="0"/>
              <a:t>The Effects of Mixed Institutional Messaging During the COVID-19 Crisis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776" y="4114800"/>
            <a:ext cx="3450448" cy="76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7536"/>
            <a:ext cx="8534400" cy="1139952"/>
          </a:xfrm>
        </p:spPr>
        <p:txBody>
          <a:bodyPr>
            <a:normAutofit fontScale="90000"/>
          </a:bodyPr>
          <a:lstStyle/>
          <a:p>
            <a:r>
              <a:rPr lang="en-US" dirty="0"/>
              <a:t>To What Extent Do Voters Trust the Federal Government on Topics of Uncertainty in Crisis?</a:t>
            </a:r>
          </a:p>
        </p:txBody>
      </p:sp>
      <p:sp>
        <p:nvSpPr>
          <p:cNvPr id="3" name="Content Placeholder 2"/>
          <p:cNvSpPr>
            <a:spLocks noGrp="1"/>
          </p:cNvSpPr>
          <p:nvPr>
            <p:ph sz="quarter" idx="1"/>
          </p:nvPr>
        </p:nvSpPr>
        <p:spPr/>
        <p:txBody>
          <a:bodyPr>
            <a:normAutofit lnSpcReduction="10000"/>
          </a:bodyPr>
          <a:lstStyle/>
          <a:p>
            <a:endParaRPr lang="en-US" dirty="0"/>
          </a:p>
          <a:p>
            <a:r>
              <a:rPr lang="en-US" dirty="0"/>
              <a:t>Trust requires an assessment of the “trustee’s” integrity, competence, and beneficence. </a:t>
            </a:r>
          </a:p>
          <a:p>
            <a:r>
              <a:rPr lang="en-US" dirty="0"/>
              <a:t>But, perhaps most importantly, it requires an assessment of the extent to which the “</a:t>
            </a:r>
            <a:r>
              <a:rPr lang="en-US" dirty="0" err="1"/>
              <a:t>truster</a:t>
            </a:r>
            <a:r>
              <a:rPr lang="en-US" dirty="0"/>
              <a:t>” (voters) perceive that their interests are encapsulated in the actions of the trustee (the government) (Hardin, 2002). </a:t>
            </a:r>
          </a:p>
          <a:p>
            <a:r>
              <a:rPr lang="en-US" dirty="0"/>
              <a:t>Hence, in a highly polarized political environment, it is likely that “encapsulated interest” is correlated with partisan identification.</a:t>
            </a:r>
          </a:p>
          <a:p>
            <a:endParaRPr lang="en-US" sz="4000" i="1" dirty="0"/>
          </a:p>
        </p:txBody>
      </p:sp>
    </p:spTree>
    <p:extLst>
      <p:ext uri="{BB962C8B-B14F-4D97-AF65-F5344CB8AC3E}">
        <p14:creationId xmlns:p14="http://schemas.microsoft.com/office/powerpoint/2010/main" val="2549300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CA691C4F-F715-47BB-A8FC-0D9A59985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85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AE0974AD-C3B7-413A-93FA-973E2F004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627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3FAB48D1-F19A-4EE9-BB8B-0ABBAB21A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294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386" name="Picture 2" descr="Coronavirus response efforts ramp up as first US death confirmed ...">
            <a:extLst>
              <a:ext uri="{FF2B5EF4-FFF2-40B4-BE49-F238E27FC236}">
                <a16:creationId xmlns:a16="http://schemas.microsoft.com/office/drawing/2014/main" id="{FE6ABD60-1221-4083-9D55-E3A6786825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438"/>
            <a:ext cx="9144000" cy="645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784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386" name="Picture 2" descr="Coronavirus response efforts ramp up as first US death confirmed ...">
            <a:extLst>
              <a:ext uri="{FF2B5EF4-FFF2-40B4-BE49-F238E27FC236}">
                <a16:creationId xmlns:a16="http://schemas.microsoft.com/office/drawing/2014/main" id="{FE6ABD60-1221-4083-9D55-E3A6786825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438"/>
            <a:ext cx="9144000" cy="6459537"/>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6AEE29BD-B238-4A62-98EE-0424236B617B}"/>
              </a:ext>
            </a:extLst>
          </p:cNvPr>
          <p:cNvSpPr/>
          <p:nvPr/>
        </p:nvSpPr>
        <p:spPr>
          <a:xfrm rot="20156985">
            <a:off x="4649418" y="3196322"/>
            <a:ext cx="2889354" cy="1369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D865327-2253-4D91-9DDB-77FC70C69219}"/>
              </a:ext>
            </a:extLst>
          </p:cNvPr>
          <p:cNvSpPr txBox="1"/>
          <p:nvPr/>
        </p:nvSpPr>
        <p:spPr>
          <a:xfrm rot="20138353">
            <a:off x="5004887" y="3625000"/>
            <a:ext cx="1828800" cy="646331"/>
          </a:xfrm>
          <a:prstGeom prst="rect">
            <a:avLst/>
          </a:prstGeom>
          <a:noFill/>
        </p:spPr>
        <p:txBody>
          <a:bodyPr wrap="square" rtlCol="0">
            <a:spAutoFit/>
          </a:bodyPr>
          <a:lstStyle/>
          <a:p>
            <a:pPr algn="ctr"/>
            <a:r>
              <a:rPr lang="en-US" dirty="0"/>
              <a:t>CDC Director, Robert Redfield</a:t>
            </a:r>
          </a:p>
        </p:txBody>
      </p:sp>
    </p:spTree>
    <p:extLst>
      <p:ext uri="{BB962C8B-B14F-4D97-AF65-F5344CB8AC3E}">
        <p14:creationId xmlns:p14="http://schemas.microsoft.com/office/powerpoint/2010/main" val="622819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12" y="417576"/>
            <a:ext cx="8534400" cy="682752"/>
          </a:xfrm>
        </p:spPr>
        <p:txBody>
          <a:bodyPr>
            <a:normAutofit fontScale="90000"/>
          </a:bodyPr>
          <a:lstStyle/>
          <a:p>
            <a:r>
              <a:rPr lang="en-US" dirty="0"/>
              <a:t>Survey Experiment: </a:t>
            </a:r>
            <a:br>
              <a:rPr lang="en-US" dirty="0"/>
            </a:br>
            <a:r>
              <a:rPr lang="en-US" dirty="0"/>
              <a:t>Updating Priors about COVID-19</a:t>
            </a:r>
          </a:p>
        </p:txBody>
      </p:sp>
      <p:sp>
        <p:nvSpPr>
          <p:cNvPr id="3" name="Content Placeholder 2"/>
          <p:cNvSpPr>
            <a:spLocks noGrp="1"/>
          </p:cNvSpPr>
          <p:nvPr>
            <p:ph sz="quarter" idx="1"/>
          </p:nvPr>
        </p:nvSpPr>
        <p:spPr/>
        <p:txBody>
          <a:bodyPr>
            <a:normAutofit lnSpcReduction="10000"/>
          </a:bodyPr>
          <a:lstStyle/>
          <a:p>
            <a:r>
              <a:rPr lang="en-US" dirty="0"/>
              <a:t>SO, what happens when the president and the CDC openly disagree on important topics related to the crisis? </a:t>
            </a:r>
          </a:p>
          <a:p>
            <a:r>
              <a:rPr lang="en-US" dirty="0"/>
              <a:t>In a survey, we asked &gt;1,000 US voters to make their best estimate on three points of uncertainty regarding the COVID-19 crisis:</a:t>
            </a:r>
          </a:p>
          <a:p>
            <a:pPr lvl="1"/>
            <a:r>
              <a:rPr lang="en-US" sz="2800" dirty="0"/>
              <a:t>What is the case fatality rate of COVID-19?</a:t>
            </a:r>
          </a:p>
          <a:p>
            <a:pPr lvl="1"/>
            <a:r>
              <a:rPr lang="en-US" sz="2800" dirty="0"/>
              <a:t>How long do you think it will be until a vaccine is developed? </a:t>
            </a:r>
          </a:p>
          <a:p>
            <a:pPr lvl="1"/>
            <a:r>
              <a:rPr lang="en-US" sz="2800" dirty="0"/>
              <a:t>How important is it to wear a mask in public to prevent the spread?</a:t>
            </a:r>
          </a:p>
        </p:txBody>
      </p:sp>
    </p:spTree>
    <p:extLst>
      <p:ext uri="{BB962C8B-B14F-4D97-AF65-F5344CB8AC3E}">
        <p14:creationId xmlns:p14="http://schemas.microsoft.com/office/powerpoint/2010/main" val="154114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12" y="417576"/>
            <a:ext cx="8534400" cy="682752"/>
          </a:xfrm>
        </p:spPr>
        <p:txBody>
          <a:bodyPr>
            <a:normAutofit fontScale="90000"/>
          </a:bodyPr>
          <a:lstStyle/>
          <a:p>
            <a:r>
              <a:rPr lang="en-US" dirty="0"/>
              <a:t>Survey Experiment: </a:t>
            </a:r>
            <a:br>
              <a:rPr lang="en-US" dirty="0"/>
            </a:br>
            <a:r>
              <a:rPr lang="en-US" dirty="0"/>
              <a:t>Updating Priors about COVID-19</a:t>
            </a:r>
          </a:p>
        </p:txBody>
      </p:sp>
      <p:sp>
        <p:nvSpPr>
          <p:cNvPr id="3" name="Content Placeholder 2"/>
          <p:cNvSpPr>
            <a:spLocks noGrp="1"/>
          </p:cNvSpPr>
          <p:nvPr>
            <p:ph sz="quarter" idx="1"/>
          </p:nvPr>
        </p:nvSpPr>
        <p:spPr>
          <a:xfrm>
            <a:off x="316992" y="2057400"/>
            <a:ext cx="8503920" cy="2587752"/>
          </a:xfrm>
        </p:spPr>
        <p:txBody>
          <a:bodyPr>
            <a:normAutofit lnSpcReduction="10000"/>
          </a:bodyPr>
          <a:lstStyle/>
          <a:p>
            <a:r>
              <a:rPr lang="en-US" dirty="0"/>
              <a:t>Each subject (i.e., voter) was first given very basic information about each of these uncertainties, so that we could make sure that they had at least some informed opinion.</a:t>
            </a:r>
          </a:p>
          <a:p>
            <a:endParaRPr lang="en-US" dirty="0"/>
          </a:p>
          <a:p>
            <a:r>
              <a:rPr lang="en-US" dirty="0"/>
              <a:t>Then, they were asked to give their best guess.</a:t>
            </a:r>
          </a:p>
        </p:txBody>
      </p:sp>
    </p:spTree>
    <p:extLst>
      <p:ext uri="{BB962C8B-B14F-4D97-AF65-F5344CB8AC3E}">
        <p14:creationId xmlns:p14="http://schemas.microsoft.com/office/powerpoint/2010/main" val="2965658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0E9045CE-90B7-4D87-BF94-235FDA42F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 y="1219200"/>
            <a:ext cx="9100717" cy="3810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4ECE14D5-8E29-4DE1-9481-5D69DE02A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869" y="1524000"/>
            <a:ext cx="9582270" cy="3429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An Introduction</a:t>
            </a:r>
          </a:p>
        </p:txBody>
      </p:sp>
      <p:sp>
        <p:nvSpPr>
          <p:cNvPr id="3" name="Content Placeholder 2"/>
          <p:cNvSpPr>
            <a:spLocks noGrp="1"/>
          </p:cNvSpPr>
          <p:nvPr>
            <p:ph sz="quarter" idx="1"/>
          </p:nvPr>
        </p:nvSpPr>
        <p:spPr>
          <a:xfrm>
            <a:off x="304800" y="1371600"/>
            <a:ext cx="5334000" cy="4572000"/>
          </a:xfrm>
        </p:spPr>
        <p:txBody>
          <a:bodyPr>
            <a:noAutofit/>
          </a:bodyPr>
          <a:lstStyle/>
          <a:p>
            <a:r>
              <a:rPr lang="en-US" sz="3200" b="1" dirty="0"/>
              <a:t>General Research Focus</a:t>
            </a:r>
            <a:r>
              <a:rPr lang="en-US" sz="3200" dirty="0"/>
              <a:t>: </a:t>
            </a:r>
            <a:r>
              <a:rPr lang="en-US" sz="2800" dirty="0"/>
              <a:t>In what ways do political environments and executive interventions affect policy implementation and citizen behavior?</a:t>
            </a:r>
          </a:p>
          <a:p>
            <a:pPr lvl="2"/>
            <a:r>
              <a:rPr lang="en-US" i="1" dirty="0"/>
              <a:t>Rethinking the Administrative Presidency </a:t>
            </a:r>
            <a:r>
              <a:rPr lang="en-US" dirty="0"/>
              <a:t>(Johns Hopkins University Press)</a:t>
            </a:r>
          </a:p>
          <a:p>
            <a:pPr lvl="3"/>
            <a:r>
              <a:rPr lang="en-US" sz="1600" dirty="0"/>
              <a:t>2019 Herbert A. Simon Award (American Political Science Association)</a:t>
            </a:r>
          </a:p>
          <a:p>
            <a:pPr lvl="3"/>
            <a:r>
              <a:rPr lang="en-US" sz="1600" dirty="0"/>
              <a:t>2017 Best Book Award (American Society of Public Administration)</a:t>
            </a:r>
            <a:endParaRPr lang="en-US" sz="900" i="1" dirty="0"/>
          </a:p>
        </p:txBody>
      </p:sp>
      <p:pic>
        <p:nvPicPr>
          <p:cNvPr id="4" name="Picture 2" descr="'Rethinking the Administrative Presidency' cover image">
            <a:extLst>
              <a:ext uri="{FF2B5EF4-FFF2-40B4-BE49-F238E27FC236}">
                <a16:creationId xmlns:a16="http://schemas.microsoft.com/office/drawing/2014/main" id="{D2F97E9D-0ED6-4E1F-A883-67DE23BDA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672" y="1600200"/>
            <a:ext cx="304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40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5C3A2A7-BE16-426A-A1B0-06FB22CEC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28" y="1447800"/>
            <a:ext cx="9742130" cy="4114800"/>
          </a:xfrm>
          <a:prstGeom prst="rect">
            <a:avLst/>
          </a:prstGeom>
        </p:spPr>
      </p:pic>
    </p:spTree>
    <p:extLst>
      <p:ext uri="{BB962C8B-B14F-4D97-AF65-F5344CB8AC3E}">
        <p14:creationId xmlns:p14="http://schemas.microsoft.com/office/powerpoint/2010/main" val="2614046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12" y="417576"/>
            <a:ext cx="8534400" cy="682752"/>
          </a:xfrm>
        </p:spPr>
        <p:txBody>
          <a:bodyPr>
            <a:normAutofit fontScale="90000"/>
          </a:bodyPr>
          <a:lstStyle/>
          <a:p>
            <a:r>
              <a:rPr lang="en-US" dirty="0"/>
              <a:t>Survey Experiment: </a:t>
            </a:r>
            <a:br>
              <a:rPr lang="en-US" dirty="0"/>
            </a:br>
            <a:r>
              <a:rPr lang="en-US" dirty="0"/>
              <a:t>Updating Priors about COVID-19</a:t>
            </a:r>
          </a:p>
        </p:txBody>
      </p:sp>
      <p:sp>
        <p:nvSpPr>
          <p:cNvPr id="3" name="Content Placeholder 2"/>
          <p:cNvSpPr>
            <a:spLocks noGrp="1"/>
          </p:cNvSpPr>
          <p:nvPr>
            <p:ph sz="quarter" idx="1"/>
          </p:nvPr>
        </p:nvSpPr>
        <p:spPr>
          <a:xfrm>
            <a:off x="152400" y="2057400"/>
            <a:ext cx="8839200" cy="3429000"/>
          </a:xfrm>
        </p:spPr>
        <p:txBody>
          <a:bodyPr>
            <a:normAutofit fontScale="92500" lnSpcReduction="10000"/>
          </a:bodyPr>
          <a:lstStyle/>
          <a:p>
            <a:r>
              <a:rPr lang="en-US" sz="2800" dirty="0"/>
              <a:t>Each subject (i.e., voter) was then randomly assigned to one of two groups:</a:t>
            </a:r>
          </a:p>
          <a:p>
            <a:endParaRPr lang="en-US" sz="2800" dirty="0"/>
          </a:p>
          <a:p>
            <a:pPr lvl="1"/>
            <a:r>
              <a:rPr lang="en-US" sz="2800" dirty="0"/>
              <a:t>The control group, which was exposed to </a:t>
            </a:r>
            <a:r>
              <a:rPr lang="en-US" sz="2800" b="1" dirty="0"/>
              <a:t>only</a:t>
            </a:r>
            <a:r>
              <a:rPr lang="en-US" sz="2800" dirty="0"/>
              <a:t> </a:t>
            </a:r>
            <a:r>
              <a:rPr lang="en-US" sz="2800" b="1" dirty="0"/>
              <a:t>Trump’s</a:t>
            </a:r>
            <a:r>
              <a:rPr lang="en-US" sz="2800" dirty="0"/>
              <a:t> stated position on the three topics.</a:t>
            </a:r>
          </a:p>
          <a:p>
            <a:pPr lvl="1"/>
            <a:endParaRPr lang="en-US" sz="2800" dirty="0"/>
          </a:p>
          <a:p>
            <a:pPr lvl="1"/>
            <a:r>
              <a:rPr lang="en-US" sz="2800" dirty="0"/>
              <a:t>The “treatment” group, which was exposed to </a:t>
            </a:r>
            <a:r>
              <a:rPr lang="en-US" sz="2800" b="1" dirty="0"/>
              <a:t>both</a:t>
            </a:r>
            <a:r>
              <a:rPr lang="en-US" sz="2800" dirty="0"/>
              <a:t> </a:t>
            </a:r>
            <a:r>
              <a:rPr lang="en-US" sz="2800" b="1" dirty="0"/>
              <a:t>Trump’s</a:t>
            </a:r>
            <a:r>
              <a:rPr lang="en-US" sz="2800" dirty="0"/>
              <a:t> position </a:t>
            </a:r>
            <a:r>
              <a:rPr lang="en-US" sz="2800" b="1" dirty="0"/>
              <a:t>and</a:t>
            </a:r>
            <a:r>
              <a:rPr lang="en-US" sz="2800" dirty="0"/>
              <a:t> the stated position of the </a:t>
            </a:r>
            <a:r>
              <a:rPr lang="en-US" sz="2800" b="1" dirty="0"/>
              <a:t>CDC</a:t>
            </a:r>
            <a:r>
              <a:rPr lang="en-US" sz="2800" dirty="0"/>
              <a:t>.</a:t>
            </a:r>
          </a:p>
        </p:txBody>
      </p:sp>
    </p:spTree>
    <p:extLst>
      <p:ext uri="{BB962C8B-B14F-4D97-AF65-F5344CB8AC3E}">
        <p14:creationId xmlns:p14="http://schemas.microsoft.com/office/powerpoint/2010/main" val="1171036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12" y="417576"/>
            <a:ext cx="8534400" cy="682752"/>
          </a:xfrm>
        </p:spPr>
        <p:txBody>
          <a:bodyPr>
            <a:normAutofit fontScale="90000"/>
          </a:bodyPr>
          <a:lstStyle/>
          <a:p>
            <a:r>
              <a:rPr lang="en-US" dirty="0"/>
              <a:t>Survey Experiment: </a:t>
            </a:r>
            <a:br>
              <a:rPr lang="en-US" dirty="0"/>
            </a:br>
            <a:r>
              <a:rPr lang="en-US" dirty="0"/>
              <a:t>Updating Priors about COVID-19</a:t>
            </a:r>
          </a:p>
        </p:txBody>
      </p:sp>
      <p:sp>
        <p:nvSpPr>
          <p:cNvPr id="3" name="Content Placeholder 2"/>
          <p:cNvSpPr>
            <a:spLocks noGrp="1"/>
          </p:cNvSpPr>
          <p:nvPr>
            <p:ph sz="quarter" idx="1"/>
          </p:nvPr>
        </p:nvSpPr>
        <p:spPr>
          <a:xfrm>
            <a:off x="152400" y="1714500"/>
            <a:ext cx="8839200" cy="3429000"/>
          </a:xfrm>
        </p:spPr>
        <p:txBody>
          <a:bodyPr>
            <a:normAutofit/>
          </a:bodyPr>
          <a:lstStyle/>
          <a:p>
            <a:r>
              <a:rPr lang="en-US" sz="2800" dirty="0"/>
              <a:t>Trump’s position on CFR:</a:t>
            </a:r>
          </a:p>
          <a:p>
            <a:endParaRPr lang="en-US" sz="2800" dirty="0"/>
          </a:p>
          <a:p>
            <a:endParaRPr lang="en-US" sz="2800" dirty="0"/>
          </a:p>
          <a:p>
            <a:endParaRPr lang="en-US" sz="2800" dirty="0"/>
          </a:p>
          <a:p>
            <a:r>
              <a:rPr lang="en-US" sz="2800" dirty="0"/>
              <a:t>CDC’s position on CFR:</a:t>
            </a:r>
          </a:p>
          <a:p>
            <a:endParaRPr lang="en-US" sz="2800" dirty="0"/>
          </a:p>
        </p:txBody>
      </p:sp>
      <p:pic>
        <p:nvPicPr>
          <p:cNvPr id="5" name="Picture 4" descr="A screenshot of a cell phone&#10;&#10;Description automatically generated">
            <a:extLst>
              <a:ext uri="{FF2B5EF4-FFF2-40B4-BE49-F238E27FC236}">
                <a16:creationId xmlns:a16="http://schemas.microsoft.com/office/drawing/2014/main" id="{0F6B47AB-4067-429C-A575-BBB772E5D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72" y="2209800"/>
            <a:ext cx="7439079" cy="1533536"/>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0FD90082-C30B-4B3D-961F-397599A92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345543"/>
            <a:ext cx="7511251" cy="1595914"/>
          </a:xfrm>
          <a:prstGeom prst="rect">
            <a:avLst/>
          </a:prstGeom>
        </p:spPr>
      </p:pic>
      <p:sp>
        <p:nvSpPr>
          <p:cNvPr id="8" name="Oval 7">
            <a:extLst>
              <a:ext uri="{FF2B5EF4-FFF2-40B4-BE49-F238E27FC236}">
                <a16:creationId xmlns:a16="http://schemas.microsoft.com/office/drawing/2014/main" id="{F4F75A67-A571-4758-A945-11219741FB05}"/>
              </a:ext>
            </a:extLst>
          </p:cNvPr>
          <p:cNvSpPr/>
          <p:nvPr/>
        </p:nvSpPr>
        <p:spPr>
          <a:xfrm>
            <a:off x="3733800" y="2362200"/>
            <a:ext cx="1981200" cy="553241"/>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
        <p:nvSpPr>
          <p:cNvPr id="9" name="Oval 8">
            <a:extLst>
              <a:ext uri="{FF2B5EF4-FFF2-40B4-BE49-F238E27FC236}">
                <a16:creationId xmlns:a16="http://schemas.microsoft.com/office/drawing/2014/main" id="{CF0C5D1A-070A-45B8-AE08-682F740A4E37}"/>
              </a:ext>
            </a:extLst>
          </p:cNvPr>
          <p:cNvSpPr/>
          <p:nvPr/>
        </p:nvSpPr>
        <p:spPr>
          <a:xfrm>
            <a:off x="990600" y="4891362"/>
            <a:ext cx="1981200" cy="553241"/>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47438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12" y="417576"/>
            <a:ext cx="8534400" cy="682752"/>
          </a:xfrm>
        </p:spPr>
        <p:txBody>
          <a:bodyPr>
            <a:normAutofit fontScale="90000"/>
          </a:bodyPr>
          <a:lstStyle/>
          <a:p>
            <a:r>
              <a:rPr lang="en-US" dirty="0"/>
              <a:t>Survey Experiment: </a:t>
            </a:r>
            <a:br>
              <a:rPr lang="en-US" dirty="0"/>
            </a:br>
            <a:r>
              <a:rPr lang="en-US" dirty="0"/>
              <a:t>Updating Priors about COVID-19</a:t>
            </a:r>
          </a:p>
        </p:txBody>
      </p:sp>
      <p:sp>
        <p:nvSpPr>
          <p:cNvPr id="3" name="Content Placeholder 2"/>
          <p:cNvSpPr>
            <a:spLocks noGrp="1"/>
          </p:cNvSpPr>
          <p:nvPr>
            <p:ph sz="quarter" idx="1"/>
          </p:nvPr>
        </p:nvSpPr>
        <p:spPr>
          <a:xfrm>
            <a:off x="152400" y="1714500"/>
            <a:ext cx="8839200" cy="3429000"/>
          </a:xfrm>
        </p:spPr>
        <p:txBody>
          <a:bodyPr>
            <a:normAutofit/>
          </a:bodyPr>
          <a:lstStyle/>
          <a:p>
            <a:r>
              <a:rPr lang="en-US" sz="2800" dirty="0"/>
              <a:t>Trump’s position on when a vaccine may be ready:</a:t>
            </a:r>
          </a:p>
          <a:p>
            <a:endParaRPr lang="en-US" sz="2800" dirty="0"/>
          </a:p>
          <a:p>
            <a:endParaRPr lang="en-US" sz="2800" dirty="0"/>
          </a:p>
          <a:p>
            <a:endParaRPr lang="en-US" sz="2800" dirty="0"/>
          </a:p>
          <a:p>
            <a:r>
              <a:rPr lang="en-US" sz="2800" dirty="0"/>
              <a:t>CDC’s position on when a vaccine may be ready:</a:t>
            </a:r>
          </a:p>
          <a:p>
            <a:endParaRPr lang="en-US" sz="2800" dirty="0"/>
          </a:p>
        </p:txBody>
      </p:sp>
      <p:pic>
        <p:nvPicPr>
          <p:cNvPr id="6" name="Picture 5" descr="A screenshot of a cell phone&#10;&#10;Description automatically generated">
            <a:extLst>
              <a:ext uri="{FF2B5EF4-FFF2-40B4-BE49-F238E27FC236}">
                <a16:creationId xmlns:a16="http://schemas.microsoft.com/office/drawing/2014/main" id="{86B00BDE-DFAB-4D06-8BB4-6BF3FA800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347" y="2224798"/>
            <a:ext cx="6772325" cy="1495436"/>
          </a:xfrm>
          <a:prstGeom prst="rect">
            <a:avLst/>
          </a:prstGeom>
        </p:spPr>
      </p:pic>
      <p:sp>
        <p:nvSpPr>
          <p:cNvPr id="8" name="Oval 7">
            <a:extLst>
              <a:ext uri="{FF2B5EF4-FFF2-40B4-BE49-F238E27FC236}">
                <a16:creationId xmlns:a16="http://schemas.microsoft.com/office/drawing/2014/main" id="{F4F75A67-A571-4758-A945-11219741FB05}"/>
              </a:ext>
            </a:extLst>
          </p:cNvPr>
          <p:cNvSpPr/>
          <p:nvPr/>
        </p:nvSpPr>
        <p:spPr>
          <a:xfrm>
            <a:off x="5715000" y="2476780"/>
            <a:ext cx="1981200" cy="553241"/>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pic>
        <p:nvPicPr>
          <p:cNvPr id="11" name="Picture 10" descr="A screenshot of a cell phone&#10;&#10;Description automatically generated">
            <a:extLst>
              <a:ext uri="{FF2B5EF4-FFF2-40B4-BE49-F238E27FC236}">
                <a16:creationId xmlns:a16="http://schemas.microsoft.com/office/drawing/2014/main" id="{C23FBCCD-C4B7-462D-86AB-34D31D840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601" y="4350172"/>
            <a:ext cx="8158222" cy="1504961"/>
          </a:xfrm>
          <a:prstGeom prst="rect">
            <a:avLst/>
          </a:prstGeom>
        </p:spPr>
      </p:pic>
      <p:sp>
        <p:nvSpPr>
          <p:cNvPr id="9" name="Oval 8">
            <a:extLst>
              <a:ext uri="{FF2B5EF4-FFF2-40B4-BE49-F238E27FC236}">
                <a16:creationId xmlns:a16="http://schemas.microsoft.com/office/drawing/2014/main" id="{CF0C5D1A-070A-45B8-AE08-682F740A4E37}"/>
              </a:ext>
            </a:extLst>
          </p:cNvPr>
          <p:cNvSpPr/>
          <p:nvPr/>
        </p:nvSpPr>
        <p:spPr>
          <a:xfrm>
            <a:off x="6400800" y="4549411"/>
            <a:ext cx="1981200" cy="553241"/>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57978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12" y="417576"/>
            <a:ext cx="8534400" cy="682752"/>
          </a:xfrm>
        </p:spPr>
        <p:txBody>
          <a:bodyPr>
            <a:normAutofit fontScale="90000"/>
          </a:bodyPr>
          <a:lstStyle/>
          <a:p>
            <a:r>
              <a:rPr lang="en-US" dirty="0"/>
              <a:t>Survey Experiment: </a:t>
            </a:r>
            <a:br>
              <a:rPr lang="en-US" dirty="0"/>
            </a:br>
            <a:r>
              <a:rPr lang="en-US" dirty="0"/>
              <a:t>Updating Priors about COVID-19</a:t>
            </a:r>
          </a:p>
        </p:txBody>
      </p:sp>
      <p:sp>
        <p:nvSpPr>
          <p:cNvPr id="3" name="Content Placeholder 2"/>
          <p:cNvSpPr>
            <a:spLocks noGrp="1"/>
          </p:cNvSpPr>
          <p:nvPr>
            <p:ph sz="quarter" idx="1"/>
          </p:nvPr>
        </p:nvSpPr>
        <p:spPr>
          <a:xfrm>
            <a:off x="152400" y="1714500"/>
            <a:ext cx="8839200" cy="3429000"/>
          </a:xfrm>
        </p:spPr>
        <p:txBody>
          <a:bodyPr>
            <a:normAutofit/>
          </a:bodyPr>
          <a:lstStyle/>
          <a:p>
            <a:r>
              <a:rPr lang="en-US" sz="2800" dirty="0"/>
              <a:t>Trump’s position on the importance of masks:</a:t>
            </a:r>
          </a:p>
          <a:p>
            <a:endParaRPr lang="en-US" sz="2800" dirty="0"/>
          </a:p>
          <a:p>
            <a:endParaRPr lang="en-US" sz="2800" dirty="0"/>
          </a:p>
          <a:p>
            <a:endParaRPr lang="en-US" sz="2800" dirty="0"/>
          </a:p>
          <a:p>
            <a:r>
              <a:rPr lang="en-US" sz="2800" dirty="0"/>
              <a:t>CDC’s position on the importance of masks:</a:t>
            </a:r>
          </a:p>
          <a:p>
            <a:endParaRPr lang="en-US" sz="2800" dirty="0"/>
          </a:p>
        </p:txBody>
      </p:sp>
      <p:pic>
        <p:nvPicPr>
          <p:cNvPr id="6" name="Picture 5" descr="A screenshot of a cell phone&#10;&#10;Description automatically generated">
            <a:extLst>
              <a:ext uri="{FF2B5EF4-FFF2-40B4-BE49-F238E27FC236}">
                <a16:creationId xmlns:a16="http://schemas.microsoft.com/office/drawing/2014/main" id="{572B7E09-135A-4A1A-A8F5-B6C8291A4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266903"/>
            <a:ext cx="7577193" cy="1390697"/>
          </a:xfrm>
          <a:prstGeom prst="rect">
            <a:avLst/>
          </a:prstGeom>
        </p:spPr>
      </p:pic>
      <p:sp>
        <p:nvSpPr>
          <p:cNvPr id="8" name="Oval 7">
            <a:extLst>
              <a:ext uri="{FF2B5EF4-FFF2-40B4-BE49-F238E27FC236}">
                <a16:creationId xmlns:a16="http://schemas.microsoft.com/office/drawing/2014/main" id="{F4F75A67-A571-4758-A945-11219741FB05}"/>
              </a:ext>
            </a:extLst>
          </p:cNvPr>
          <p:cNvSpPr/>
          <p:nvPr/>
        </p:nvSpPr>
        <p:spPr>
          <a:xfrm>
            <a:off x="4267200" y="2286000"/>
            <a:ext cx="1981200" cy="553241"/>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dirty="0">
              <a:solidFill>
                <a:srgbClr val="E71224"/>
              </a:solidFill>
            </a:endParaRPr>
          </a:p>
        </p:txBody>
      </p:sp>
      <p:pic>
        <p:nvPicPr>
          <p:cNvPr id="11" name="Picture 10" descr="A screenshot of a cell phone&#10;&#10;Description automatically generated">
            <a:extLst>
              <a:ext uri="{FF2B5EF4-FFF2-40B4-BE49-F238E27FC236}">
                <a16:creationId xmlns:a16="http://schemas.microsoft.com/office/drawing/2014/main" id="{59E4F237-F66B-468F-969B-C196A5060F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367130"/>
            <a:ext cx="7577192" cy="1576470"/>
          </a:xfrm>
          <a:prstGeom prst="rect">
            <a:avLst/>
          </a:prstGeom>
        </p:spPr>
      </p:pic>
      <p:sp>
        <p:nvSpPr>
          <p:cNvPr id="9" name="Oval 8">
            <a:extLst>
              <a:ext uri="{FF2B5EF4-FFF2-40B4-BE49-F238E27FC236}">
                <a16:creationId xmlns:a16="http://schemas.microsoft.com/office/drawing/2014/main" id="{CF0C5D1A-070A-45B8-AE08-682F740A4E37}"/>
              </a:ext>
            </a:extLst>
          </p:cNvPr>
          <p:cNvSpPr/>
          <p:nvPr/>
        </p:nvSpPr>
        <p:spPr>
          <a:xfrm>
            <a:off x="5791200" y="4495800"/>
            <a:ext cx="1981200" cy="553241"/>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292366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12" y="417576"/>
            <a:ext cx="8534400" cy="682752"/>
          </a:xfrm>
        </p:spPr>
        <p:txBody>
          <a:bodyPr>
            <a:normAutofit fontScale="90000"/>
          </a:bodyPr>
          <a:lstStyle/>
          <a:p>
            <a:r>
              <a:rPr lang="en-US" dirty="0"/>
              <a:t>Survey Experiment: </a:t>
            </a:r>
            <a:br>
              <a:rPr lang="en-US" dirty="0"/>
            </a:br>
            <a:r>
              <a:rPr lang="en-US" dirty="0"/>
              <a:t>Updating Priors about COVID-19</a:t>
            </a:r>
          </a:p>
        </p:txBody>
      </p:sp>
      <p:sp>
        <p:nvSpPr>
          <p:cNvPr id="3" name="Content Placeholder 2"/>
          <p:cNvSpPr>
            <a:spLocks noGrp="1"/>
          </p:cNvSpPr>
          <p:nvPr>
            <p:ph sz="quarter" idx="1"/>
          </p:nvPr>
        </p:nvSpPr>
        <p:spPr>
          <a:xfrm>
            <a:off x="152400" y="2057400"/>
            <a:ext cx="8839200" cy="3429000"/>
          </a:xfrm>
        </p:spPr>
        <p:txBody>
          <a:bodyPr>
            <a:normAutofit lnSpcReduction="10000"/>
          </a:bodyPr>
          <a:lstStyle/>
          <a:p>
            <a:r>
              <a:rPr lang="en-US" sz="2800" dirty="0"/>
              <a:t>Subjects were then offered the same scales a second time and asked if they would like to </a:t>
            </a:r>
            <a:r>
              <a:rPr lang="en-US" sz="2800" b="1" i="1" u="sng" dirty="0"/>
              <a:t>update their previous estimates</a:t>
            </a:r>
          </a:p>
          <a:p>
            <a:endParaRPr lang="en-US" sz="2800" i="1" u="sng" dirty="0"/>
          </a:p>
          <a:p>
            <a:r>
              <a:rPr lang="en-US" sz="2800" dirty="0"/>
              <a:t>We are then able to capture the extent to which exposure to different information sources leads to updates in a direction that better align with a given source.</a:t>
            </a:r>
          </a:p>
        </p:txBody>
      </p:sp>
    </p:spTree>
    <p:extLst>
      <p:ext uri="{BB962C8B-B14F-4D97-AF65-F5344CB8AC3E}">
        <p14:creationId xmlns:p14="http://schemas.microsoft.com/office/powerpoint/2010/main" val="1141186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969CD6-C52A-4EBC-9E61-F4086A48FED2}"/>
              </a:ext>
            </a:extLst>
          </p:cNvPr>
          <p:cNvPicPr>
            <a:picLocks noChangeAspect="1"/>
          </p:cNvPicPr>
          <p:nvPr/>
        </p:nvPicPr>
        <p:blipFill>
          <a:blip r:embed="rId2"/>
          <a:stretch>
            <a:fillRect/>
          </a:stretch>
        </p:blipFill>
        <p:spPr>
          <a:xfrm>
            <a:off x="152400" y="152400"/>
            <a:ext cx="8774589" cy="6476330"/>
          </a:xfrm>
          <a:prstGeom prst="rect">
            <a:avLst/>
          </a:prstGeom>
        </p:spPr>
      </p:pic>
      <p:sp>
        <p:nvSpPr>
          <p:cNvPr id="4" name="Arrow: Right 3">
            <a:extLst>
              <a:ext uri="{FF2B5EF4-FFF2-40B4-BE49-F238E27FC236}">
                <a16:creationId xmlns:a16="http://schemas.microsoft.com/office/drawing/2014/main" id="{7D88B460-E17A-407F-AAE5-0EFBA3D3173B}"/>
              </a:ext>
            </a:extLst>
          </p:cNvPr>
          <p:cNvSpPr/>
          <p:nvPr/>
        </p:nvSpPr>
        <p:spPr>
          <a:xfrm>
            <a:off x="1143000" y="1219200"/>
            <a:ext cx="3124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Confidence Interval</a:t>
            </a:r>
          </a:p>
        </p:txBody>
      </p:sp>
      <p:sp>
        <p:nvSpPr>
          <p:cNvPr id="6" name="Flowchart: Summing Junction 5">
            <a:extLst>
              <a:ext uri="{FF2B5EF4-FFF2-40B4-BE49-F238E27FC236}">
                <a16:creationId xmlns:a16="http://schemas.microsoft.com/office/drawing/2014/main" id="{7BC8D503-DEB5-48BF-B2B1-79F45BAB7F5A}"/>
              </a:ext>
            </a:extLst>
          </p:cNvPr>
          <p:cNvSpPr/>
          <p:nvPr/>
        </p:nvSpPr>
        <p:spPr>
          <a:xfrm>
            <a:off x="3771902" y="1600200"/>
            <a:ext cx="2209800" cy="1905000"/>
          </a:xfrm>
          <a:prstGeom prst="flowChartSummingJunction">
            <a:avLst/>
          </a:prstGeom>
          <a:solidFill>
            <a:srgbClr val="FF0000">
              <a:alpha val="32000"/>
            </a:srgbClr>
          </a:solidFill>
          <a:ln w="28575"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42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416B49-ACAA-488F-ADA8-9D5658F6BDD8}"/>
              </a:ext>
            </a:extLst>
          </p:cNvPr>
          <p:cNvPicPr>
            <a:picLocks noChangeAspect="1"/>
          </p:cNvPicPr>
          <p:nvPr/>
        </p:nvPicPr>
        <p:blipFill>
          <a:blip r:embed="rId2"/>
          <a:stretch>
            <a:fillRect/>
          </a:stretch>
        </p:blipFill>
        <p:spPr>
          <a:xfrm>
            <a:off x="152399" y="152400"/>
            <a:ext cx="8839201" cy="6489751"/>
          </a:xfrm>
          <a:prstGeom prst="rect">
            <a:avLst/>
          </a:prstGeom>
        </p:spPr>
      </p:pic>
      <p:sp>
        <p:nvSpPr>
          <p:cNvPr id="7" name="Oval 6">
            <a:extLst>
              <a:ext uri="{FF2B5EF4-FFF2-40B4-BE49-F238E27FC236}">
                <a16:creationId xmlns:a16="http://schemas.microsoft.com/office/drawing/2014/main" id="{4D041787-1E68-42D3-A044-9A4F1EC6426C}"/>
              </a:ext>
            </a:extLst>
          </p:cNvPr>
          <p:cNvSpPr/>
          <p:nvPr/>
        </p:nvSpPr>
        <p:spPr>
          <a:xfrm>
            <a:off x="6248400" y="2286000"/>
            <a:ext cx="1981200" cy="213360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
        <p:nvSpPr>
          <p:cNvPr id="8" name="Oval 7">
            <a:extLst>
              <a:ext uri="{FF2B5EF4-FFF2-40B4-BE49-F238E27FC236}">
                <a16:creationId xmlns:a16="http://schemas.microsoft.com/office/drawing/2014/main" id="{985D60AC-EE0A-45B7-B479-69A1FB0490FA}"/>
              </a:ext>
            </a:extLst>
          </p:cNvPr>
          <p:cNvSpPr/>
          <p:nvPr/>
        </p:nvSpPr>
        <p:spPr>
          <a:xfrm>
            <a:off x="3657600" y="1676400"/>
            <a:ext cx="2438400" cy="220980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
        <p:nvSpPr>
          <p:cNvPr id="9" name="Oval 8">
            <a:extLst>
              <a:ext uri="{FF2B5EF4-FFF2-40B4-BE49-F238E27FC236}">
                <a16:creationId xmlns:a16="http://schemas.microsoft.com/office/drawing/2014/main" id="{C9C06410-D452-47CE-8196-7C72096B7792}"/>
              </a:ext>
            </a:extLst>
          </p:cNvPr>
          <p:cNvSpPr/>
          <p:nvPr/>
        </p:nvSpPr>
        <p:spPr>
          <a:xfrm>
            <a:off x="1676400" y="2819400"/>
            <a:ext cx="1676400" cy="1682776"/>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275999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27BA9D-0938-478F-AE8E-51AA5552E7CA}"/>
              </a:ext>
            </a:extLst>
          </p:cNvPr>
          <p:cNvPicPr>
            <a:picLocks noChangeAspect="1"/>
          </p:cNvPicPr>
          <p:nvPr/>
        </p:nvPicPr>
        <p:blipFill>
          <a:blip r:embed="rId2"/>
          <a:stretch>
            <a:fillRect/>
          </a:stretch>
        </p:blipFill>
        <p:spPr>
          <a:xfrm>
            <a:off x="169939" y="152400"/>
            <a:ext cx="8804120" cy="6553200"/>
          </a:xfrm>
          <a:prstGeom prst="rect">
            <a:avLst/>
          </a:prstGeom>
        </p:spPr>
      </p:pic>
      <p:sp>
        <p:nvSpPr>
          <p:cNvPr id="4" name="Oval 3">
            <a:extLst>
              <a:ext uri="{FF2B5EF4-FFF2-40B4-BE49-F238E27FC236}">
                <a16:creationId xmlns:a16="http://schemas.microsoft.com/office/drawing/2014/main" id="{30EF3A0A-F782-433A-9106-579B7BAA94B3}"/>
              </a:ext>
            </a:extLst>
          </p:cNvPr>
          <p:cNvSpPr/>
          <p:nvPr/>
        </p:nvSpPr>
        <p:spPr>
          <a:xfrm>
            <a:off x="3657600" y="1981200"/>
            <a:ext cx="2362200" cy="236220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
        <p:nvSpPr>
          <p:cNvPr id="6" name="Flowchart: Summing Junction 5">
            <a:extLst>
              <a:ext uri="{FF2B5EF4-FFF2-40B4-BE49-F238E27FC236}">
                <a16:creationId xmlns:a16="http://schemas.microsoft.com/office/drawing/2014/main" id="{5E3359F7-E050-4E7A-92BA-2FF42F333C03}"/>
              </a:ext>
            </a:extLst>
          </p:cNvPr>
          <p:cNvSpPr/>
          <p:nvPr/>
        </p:nvSpPr>
        <p:spPr>
          <a:xfrm>
            <a:off x="6096000" y="2667000"/>
            <a:ext cx="2209800" cy="1905000"/>
          </a:xfrm>
          <a:prstGeom prst="flowChartSummingJunction">
            <a:avLst/>
          </a:prstGeom>
          <a:solidFill>
            <a:srgbClr val="FF0000">
              <a:alpha val="32000"/>
            </a:srgbClr>
          </a:solidFill>
          <a:ln w="28575"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Summing Junction 6">
            <a:extLst>
              <a:ext uri="{FF2B5EF4-FFF2-40B4-BE49-F238E27FC236}">
                <a16:creationId xmlns:a16="http://schemas.microsoft.com/office/drawing/2014/main" id="{1092CB27-9DD6-44E7-B649-4A8333D89B61}"/>
              </a:ext>
            </a:extLst>
          </p:cNvPr>
          <p:cNvSpPr/>
          <p:nvPr/>
        </p:nvSpPr>
        <p:spPr>
          <a:xfrm>
            <a:off x="1455057" y="3048000"/>
            <a:ext cx="2209800" cy="1905000"/>
          </a:xfrm>
          <a:prstGeom prst="flowChartSummingJunction">
            <a:avLst/>
          </a:prstGeom>
          <a:solidFill>
            <a:srgbClr val="FF0000">
              <a:alpha val="32000"/>
            </a:srgbClr>
          </a:solidFill>
          <a:ln w="28575"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78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12E78A-3FA1-4548-97B3-150F78982D84}"/>
              </a:ext>
            </a:extLst>
          </p:cNvPr>
          <p:cNvPicPr>
            <a:picLocks noChangeAspect="1"/>
          </p:cNvPicPr>
          <p:nvPr/>
        </p:nvPicPr>
        <p:blipFill>
          <a:blip r:embed="rId2"/>
          <a:stretch>
            <a:fillRect/>
          </a:stretch>
        </p:blipFill>
        <p:spPr>
          <a:xfrm>
            <a:off x="169939" y="152400"/>
            <a:ext cx="8804120" cy="6476999"/>
          </a:xfrm>
          <a:prstGeom prst="rect">
            <a:avLst/>
          </a:prstGeom>
        </p:spPr>
      </p:pic>
      <p:sp>
        <p:nvSpPr>
          <p:cNvPr id="4" name="Oval 3">
            <a:extLst>
              <a:ext uri="{FF2B5EF4-FFF2-40B4-BE49-F238E27FC236}">
                <a16:creationId xmlns:a16="http://schemas.microsoft.com/office/drawing/2014/main" id="{A043A966-ECD2-40CD-889F-74F054E46BB6}"/>
              </a:ext>
            </a:extLst>
          </p:cNvPr>
          <p:cNvSpPr/>
          <p:nvPr/>
        </p:nvSpPr>
        <p:spPr>
          <a:xfrm>
            <a:off x="1981200" y="2286000"/>
            <a:ext cx="2362200" cy="236220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
        <p:nvSpPr>
          <p:cNvPr id="5" name="Oval 4">
            <a:extLst>
              <a:ext uri="{FF2B5EF4-FFF2-40B4-BE49-F238E27FC236}">
                <a16:creationId xmlns:a16="http://schemas.microsoft.com/office/drawing/2014/main" id="{B0BAC6A2-1DD3-4533-AD48-5E856E059866}"/>
              </a:ext>
            </a:extLst>
          </p:cNvPr>
          <p:cNvSpPr/>
          <p:nvPr/>
        </p:nvSpPr>
        <p:spPr>
          <a:xfrm>
            <a:off x="5410200" y="1752600"/>
            <a:ext cx="2362200" cy="236220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64971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D54A55-0642-4288-8D6E-BE28AF804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75073">
            <a:off x="0" y="1671247"/>
            <a:ext cx="9144000" cy="1013162"/>
          </a:xfrm>
          <a:prstGeom prst="rect">
            <a:avLst/>
          </a:prstGeom>
        </p:spPr>
      </p:pic>
      <p:pic>
        <p:nvPicPr>
          <p:cNvPr id="12" name="Picture 11" descr="A close up of a logo&#10;&#10;Description automatically generated">
            <a:extLst>
              <a:ext uri="{FF2B5EF4-FFF2-40B4-BE49-F238E27FC236}">
                <a16:creationId xmlns:a16="http://schemas.microsoft.com/office/drawing/2014/main" id="{8AEA0A7F-F798-4A20-82D6-97B08D679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32009">
            <a:off x="0" y="2614369"/>
            <a:ext cx="9144000" cy="1629261"/>
          </a:xfrm>
          <a:prstGeom prst="rect">
            <a:avLst/>
          </a:prstGeom>
        </p:spPr>
      </p:pic>
      <p:pic>
        <p:nvPicPr>
          <p:cNvPr id="14" name="Picture 13" descr="A picture containing black, red, white, drawing&#10;&#10;Description automatically generated">
            <a:extLst>
              <a:ext uri="{FF2B5EF4-FFF2-40B4-BE49-F238E27FC236}">
                <a16:creationId xmlns:a16="http://schemas.microsoft.com/office/drawing/2014/main" id="{9A611D72-2BCA-4651-A28D-C2B26C3688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42446">
            <a:off x="0" y="2279130"/>
            <a:ext cx="9144000" cy="2299739"/>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A7737844-2633-48FB-8BFB-0D0CD4FFBF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3352800"/>
            <a:ext cx="6281783" cy="2495568"/>
          </a:xfrm>
          <a:prstGeom prst="rect">
            <a:avLst/>
          </a:prstGeom>
        </p:spPr>
      </p:pic>
      <p:pic>
        <p:nvPicPr>
          <p:cNvPr id="20" name="Picture 19" descr="A close up of a logo&#10;&#10;Description automatically generated">
            <a:extLst>
              <a:ext uri="{FF2B5EF4-FFF2-40B4-BE49-F238E27FC236}">
                <a16:creationId xmlns:a16="http://schemas.microsoft.com/office/drawing/2014/main" id="{17CCB3EB-1A71-467B-B96D-5937FF8392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76820"/>
            <a:ext cx="9144000" cy="2495568"/>
          </a:xfrm>
          <a:prstGeom prst="rect">
            <a:avLst/>
          </a:prstGeom>
        </p:spPr>
      </p:pic>
    </p:spTree>
    <p:extLst>
      <p:ext uri="{BB962C8B-B14F-4D97-AF65-F5344CB8AC3E}">
        <p14:creationId xmlns:p14="http://schemas.microsoft.com/office/powerpoint/2010/main" val="404436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anim calcmode="lin" valueType="num">
                                      <p:cBhvr>
                                        <p:cTn id="26" dur="2000" fill="hold"/>
                                        <p:tgtEl>
                                          <p:spTgt spid="16"/>
                                        </p:tgtEl>
                                        <p:attrNameLst>
                                          <p:attrName>ppt_w</p:attrName>
                                        </p:attrNameLst>
                                      </p:cBhvr>
                                      <p:tavLst>
                                        <p:tav tm="0" fmla="#ppt_w*sin(2.5*pi*$)">
                                          <p:val>
                                            <p:fltVal val="0"/>
                                          </p:val>
                                        </p:tav>
                                        <p:tav tm="100000">
                                          <p:val>
                                            <p:fltVal val="1"/>
                                          </p:val>
                                        </p:tav>
                                      </p:tavLst>
                                    </p:anim>
                                    <p:anim calcmode="lin" valueType="num">
                                      <p:cBhvr>
                                        <p:cTn id="27"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80">
                                          <p:stCondLst>
                                            <p:cond delay="0"/>
                                          </p:stCondLst>
                                        </p:cTn>
                                        <p:tgtEl>
                                          <p:spTgt spid="20"/>
                                        </p:tgtEl>
                                      </p:cBhvr>
                                    </p:animEffect>
                                    <p:anim calcmode="lin" valueType="num">
                                      <p:cBhvr>
                                        <p:cTn id="3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8" dur="26">
                                          <p:stCondLst>
                                            <p:cond delay="650"/>
                                          </p:stCondLst>
                                        </p:cTn>
                                        <p:tgtEl>
                                          <p:spTgt spid="20"/>
                                        </p:tgtEl>
                                      </p:cBhvr>
                                      <p:to x="100000" y="60000"/>
                                    </p:animScale>
                                    <p:animScale>
                                      <p:cBhvr>
                                        <p:cTn id="39" dur="166" decel="50000">
                                          <p:stCondLst>
                                            <p:cond delay="676"/>
                                          </p:stCondLst>
                                        </p:cTn>
                                        <p:tgtEl>
                                          <p:spTgt spid="20"/>
                                        </p:tgtEl>
                                      </p:cBhvr>
                                      <p:to x="100000" y="100000"/>
                                    </p:animScale>
                                    <p:animScale>
                                      <p:cBhvr>
                                        <p:cTn id="40" dur="26">
                                          <p:stCondLst>
                                            <p:cond delay="1312"/>
                                          </p:stCondLst>
                                        </p:cTn>
                                        <p:tgtEl>
                                          <p:spTgt spid="20"/>
                                        </p:tgtEl>
                                      </p:cBhvr>
                                      <p:to x="100000" y="80000"/>
                                    </p:animScale>
                                    <p:animScale>
                                      <p:cBhvr>
                                        <p:cTn id="41" dur="166" decel="50000">
                                          <p:stCondLst>
                                            <p:cond delay="1338"/>
                                          </p:stCondLst>
                                        </p:cTn>
                                        <p:tgtEl>
                                          <p:spTgt spid="20"/>
                                        </p:tgtEl>
                                      </p:cBhvr>
                                      <p:to x="100000" y="100000"/>
                                    </p:animScale>
                                    <p:animScale>
                                      <p:cBhvr>
                                        <p:cTn id="42" dur="26">
                                          <p:stCondLst>
                                            <p:cond delay="1642"/>
                                          </p:stCondLst>
                                        </p:cTn>
                                        <p:tgtEl>
                                          <p:spTgt spid="20"/>
                                        </p:tgtEl>
                                      </p:cBhvr>
                                      <p:to x="100000" y="90000"/>
                                    </p:animScale>
                                    <p:animScale>
                                      <p:cBhvr>
                                        <p:cTn id="43" dur="166" decel="50000">
                                          <p:stCondLst>
                                            <p:cond delay="1668"/>
                                          </p:stCondLst>
                                        </p:cTn>
                                        <p:tgtEl>
                                          <p:spTgt spid="20"/>
                                        </p:tgtEl>
                                      </p:cBhvr>
                                      <p:to x="100000" y="100000"/>
                                    </p:animScale>
                                    <p:animScale>
                                      <p:cBhvr>
                                        <p:cTn id="44" dur="26">
                                          <p:stCondLst>
                                            <p:cond delay="1808"/>
                                          </p:stCondLst>
                                        </p:cTn>
                                        <p:tgtEl>
                                          <p:spTgt spid="20"/>
                                        </p:tgtEl>
                                      </p:cBhvr>
                                      <p:to x="100000" y="95000"/>
                                    </p:animScale>
                                    <p:animScale>
                                      <p:cBhvr>
                                        <p:cTn id="45"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228600"/>
            <a:ext cx="8534400" cy="758952"/>
          </a:xfrm>
        </p:spPr>
        <p:txBody>
          <a:bodyPr>
            <a:normAutofit fontScale="90000"/>
          </a:bodyPr>
          <a:lstStyle/>
          <a:p>
            <a:pPr fontAlgn="auto">
              <a:spcAft>
                <a:spcPts val="0"/>
              </a:spcAft>
            </a:pPr>
            <a:r>
              <a:rPr lang="en-US" dirty="0"/>
              <a:t>Take-Aways from Mixed Messaging Experiment</a:t>
            </a:r>
          </a:p>
        </p:txBody>
      </p:sp>
      <p:sp>
        <p:nvSpPr>
          <p:cNvPr id="3" name="Content Placeholder 2"/>
          <p:cNvSpPr>
            <a:spLocks noGrp="1"/>
          </p:cNvSpPr>
          <p:nvPr>
            <p:ph sz="quarter" idx="1"/>
          </p:nvPr>
        </p:nvSpPr>
        <p:spPr>
          <a:xfrm>
            <a:off x="304800" y="1447800"/>
            <a:ext cx="8503920" cy="5330952"/>
          </a:xfrm>
        </p:spPr>
        <p:txBody>
          <a:bodyPr>
            <a:normAutofit/>
          </a:bodyPr>
          <a:lstStyle/>
          <a:p>
            <a:r>
              <a:rPr lang="en-US" sz="2800" dirty="0"/>
              <a:t>Inconsistency in institutional messaging matters! </a:t>
            </a:r>
          </a:p>
          <a:p>
            <a:r>
              <a:rPr lang="en-US" sz="2800" dirty="0"/>
              <a:t>People update their priors according to the information to which they are exposed.</a:t>
            </a:r>
          </a:p>
          <a:p>
            <a:r>
              <a:rPr lang="en-US" sz="2800" dirty="0"/>
              <a:t>But not all information sources are equal.</a:t>
            </a:r>
          </a:p>
          <a:p>
            <a:r>
              <a:rPr lang="en-US" sz="2800" dirty="0"/>
              <a:t>On average, voters seem to update their priors on points of uncertainty about the crisis more towards CDC than the president </a:t>
            </a:r>
          </a:p>
          <a:p>
            <a:pPr lvl="1"/>
            <a:r>
              <a:rPr lang="en-US" sz="2300" dirty="0"/>
              <a:t>NOTE: *when they are exposed to the CDC’s position*</a:t>
            </a:r>
          </a:p>
        </p:txBody>
      </p:sp>
    </p:spTree>
    <p:extLst>
      <p:ext uri="{BB962C8B-B14F-4D97-AF65-F5344CB8AC3E}">
        <p14:creationId xmlns:p14="http://schemas.microsoft.com/office/powerpoint/2010/main" val="1608632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subTitle" idx="1"/>
          </p:nvPr>
        </p:nvSpPr>
        <p:spPr>
          <a:xfrm>
            <a:off x="1371600" y="2209800"/>
            <a:ext cx="6400800" cy="3429000"/>
          </a:xfrm>
        </p:spPr>
        <p:txBody>
          <a:bodyPr>
            <a:noAutofit/>
          </a:bodyPr>
          <a:lstStyle/>
          <a:p>
            <a:pPr eaLnBrk="1" hangingPunct="1">
              <a:defRPr/>
            </a:pPr>
            <a:endParaRPr lang="en-US" sz="2400" cap="none" dirty="0"/>
          </a:p>
          <a:p>
            <a:pPr eaLnBrk="1" hangingPunct="1">
              <a:spcAft>
                <a:spcPts val="600"/>
              </a:spcAft>
              <a:defRPr/>
            </a:pPr>
            <a:r>
              <a:rPr lang="en-US" sz="2800" cap="none" dirty="0"/>
              <a:t>William Resh</a:t>
            </a:r>
          </a:p>
          <a:p>
            <a:pPr eaLnBrk="1" hangingPunct="1">
              <a:spcAft>
                <a:spcPts val="600"/>
              </a:spcAft>
              <a:defRPr/>
            </a:pPr>
            <a:endParaRPr lang="en-US" sz="2400" cap="none" dirty="0"/>
          </a:p>
          <a:p>
            <a:pPr eaLnBrk="1" hangingPunct="1">
              <a:spcAft>
                <a:spcPts val="600"/>
              </a:spcAft>
              <a:defRPr/>
            </a:pPr>
            <a:endParaRPr lang="en-US" sz="2000" cap="none" dirty="0"/>
          </a:p>
          <a:p>
            <a:pPr>
              <a:spcAft>
                <a:spcPts val="600"/>
              </a:spcAft>
              <a:defRPr/>
            </a:pPr>
            <a:r>
              <a:rPr lang="en-US" sz="2400" cap="none" dirty="0" err="1"/>
              <a:t>Tima</a:t>
            </a:r>
            <a:r>
              <a:rPr lang="en-US" sz="2400" cap="none" dirty="0"/>
              <a:t> </a:t>
            </a:r>
            <a:r>
              <a:rPr lang="en-US" sz="2400" cap="none" dirty="0" err="1"/>
              <a:t>Moldogaziev</a:t>
            </a:r>
            <a:endParaRPr lang="en-US" sz="2400" cap="none" dirty="0"/>
          </a:p>
          <a:p>
            <a:pPr>
              <a:spcAft>
                <a:spcPts val="600"/>
              </a:spcAft>
              <a:defRPr/>
            </a:pPr>
            <a:r>
              <a:rPr lang="en-US" sz="1800" cap="none" dirty="0"/>
              <a:t>Penn State University</a:t>
            </a:r>
          </a:p>
          <a:p>
            <a:pPr>
              <a:spcAft>
                <a:spcPts val="600"/>
              </a:spcAft>
              <a:defRPr/>
            </a:pPr>
            <a:r>
              <a:rPr lang="en-US" sz="1800" cap="none" dirty="0"/>
              <a:t>&amp;</a:t>
            </a:r>
          </a:p>
          <a:p>
            <a:pPr>
              <a:spcAft>
                <a:spcPts val="600"/>
              </a:spcAft>
              <a:defRPr/>
            </a:pPr>
            <a:r>
              <a:rPr lang="en-US" sz="2400" cap="none" dirty="0"/>
              <a:t>John D. Marvel </a:t>
            </a:r>
          </a:p>
          <a:p>
            <a:pPr>
              <a:spcAft>
                <a:spcPts val="600"/>
              </a:spcAft>
              <a:defRPr/>
            </a:pPr>
            <a:r>
              <a:rPr lang="en-US" sz="1800" cap="none" dirty="0"/>
              <a:t>George Mason University</a:t>
            </a:r>
          </a:p>
          <a:p>
            <a:pPr eaLnBrk="1" hangingPunct="1">
              <a:spcAft>
                <a:spcPts val="600"/>
              </a:spcAft>
              <a:defRPr/>
            </a:pPr>
            <a:endParaRPr lang="en-US" sz="2000" cap="none" dirty="0"/>
          </a:p>
          <a:p>
            <a:pPr eaLnBrk="1" hangingPunct="1">
              <a:spcAft>
                <a:spcPts val="600"/>
              </a:spcAft>
              <a:defRPr/>
            </a:pPr>
            <a:endParaRPr lang="en-US" sz="1400" cap="none" dirty="0"/>
          </a:p>
          <a:p>
            <a:pPr eaLnBrk="1" hangingPunct="1">
              <a:spcAft>
                <a:spcPts val="600"/>
              </a:spcAft>
              <a:defRPr/>
            </a:pPr>
            <a:endParaRPr lang="en-US" sz="1400" cap="none" dirty="0"/>
          </a:p>
          <a:p>
            <a:pPr eaLnBrk="1" hangingPunct="1">
              <a:defRPr/>
            </a:pPr>
            <a:endParaRPr lang="en-US" sz="1400" cap="none" dirty="0"/>
          </a:p>
          <a:p>
            <a:pPr eaLnBrk="1" hangingPunct="1">
              <a:defRPr/>
            </a:pPr>
            <a:endParaRPr lang="en-US" sz="1400" cap="none" dirty="0"/>
          </a:p>
        </p:txBody>
      </p:sp>
      <p:sp>
        <p:nvSpPr>
          <p:cNvPr id="60418" name="Rectangle 2"/>
          <p:cNvSpPr>
            <a:spLocks noGrp="1" noChangeArrowheads="1"/>
          </p:cNvSpPr>
          <p:nvPr>
            <p:ph type="ctrTitle"/>
          </p:nvPr>
        </p:nvSpPr>
        <p:spPr>
          <a:xfrm>
            <a:off x="320490" y="228600"/>
            <a:ext cx="8565781" cy="1920875"/>
          </a:xfrm>
        </p:spPr>
        <p:txBody>
          <a:bodyPr>
            <a:noAutofit/>
          </a:bodyPr>
          <a:lstStyle/>
          <a:p>
            <a:r>
              <a:rPr lang="en-US" sz="3200" b="1" dirty="0"/>
              <a:t>The ‘Trump Card’ and Branding Effects of a National PSA during the COVID-19 Crisis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776" y="3276600"/>
            <a:ext cx="3450448" cy="76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898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a:t>Brand Equity and the Effects on Trump’s Reelection Campaign</a:t>
            </a:r>
            <a:endParaRPr lang="en-US" sz="3100" dirty="0"/>
          </a:p>
        </p:txBody>
      </p:sp>
      <p:sp>
        <p:nvSpPr>
          <p:cNvPr id="3" name="Content Placeholder 2"/>
          <p:cNvSpPr>
            <a:spLocks noGrp="1"/>
          </p:cNvSpPr>
          <p:nvPr>
            <p:ph sz="quarter" idx="1"/>
          </p:nvPr>
        </p:nvSpPr>
        <p:spPr>
          <a:xfrm>
            <a:off x="304800" y="1524000"/>
            <a:ext cx="8503920" cy="4191000"/>
          </a:xfrm>
        </p:spPr>
        <p:txBody>
          <a:bodyPr>
            <a:noAutofit/>
          </a:bodyPr>
          <a:lstStyle/>
          <a:p>
            <a:r>
              <a:rPr lang="en-US" dirty="0"/>
              <a:t>We test the associations people have with the Trump administration’s latest “branding” effort. </a:t>
            </a:r>
          </a:p>
          <a:p>
            <a:r>
              <a:rPr lang="en-US" dirty="0"/>
              <a:t>We provided over 1,000 US adults a picture of the public service announcement (PSA) that was sent to every American household back in early March, outlining the guidelines recommended by the CDC to “Slow the Spread.” </a:t>
            </a:r>
          </a:p>
          <a:p>
            <a:r>
              <a:rPr lang="en-US" dirty="0"/>
              <a:t>Remember this one?</a:t>
            </a:r>
            <a:endParaRPr lang="en-US" sz="2800" dirty="0"/>
          </a:p>
        </p:txBody>
      </p:sp>
    </p:spTree>
    <p:extLst>
      <p:ext uri="{BB962C8B-B14F-4D97-AF65-F5344CB8AC3E}">
        <p14:creationId xmlns:p14="http://schemas.microsoft.com/office/powerpoint/2010/main" val="4025130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text on a white background&#10;&#10;Description automatically generated">
            <a:extLst>
              <a:ext uri="{FF2B5EF4-FFF2-40B4-BE49-F238E27FC236}">
                <a16:creationId xmlns:a16="http://schemas.microsoft.com/office/drawing/2014/main" id="{4FB4E88F-80E3-480F-8648-CAB3887C8B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28600"/>
            <a:ext cx="9296400" cy="7391400"/>
          </a:xfrm>
          <a:prstGeom prst="rect">
            <a:avLst/>
          </a:prstGeom>
        </p:spPr>
      </p:pic>
    </p:spTree>
    <p:extLst>
      <p:ext uri="{BB962C8B-B14F-4D97-AF65-F5344CB8AC3E}">
        <p14:creationId xmlns:p14="http://schemas.microsoft.com/office/powerpoint/2010/main" val="586265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12" y="417576"/>
            <a:ext cx="8534400" cy="682752"/>
          </a:xfrm>
        </p:spPr>
        <p:txBody>
          <a:bodyPr>
            <a:normAutofit fontScale="90000"/>
          </a:bodyPr>
          <a:lstStyle/>
          <a:p>
            <a:r>
              <a:rPr lang="en-US" dirty="0"/>
              <a:t>Survey Experiment: </a:t>
            </a:r>
            <a:br>
              <a:rPr lang="en-US" dirty="0"/>
            </a:br>
            <a:r>
              <a:rPr lang="en-US" dirty="0"/>
              <a:t>Updating Priors about COVID-19</a:t>
            </a:r>
          </a:p>
        </p:txBody>
      </p:sp>
      <p:sp>
        <p:nvSpPr>
          <p:cNvPr id="3" name="Content Placeholder 2"/>
          <p:cNvSpPr>
            <a:spLocks noGrp="1"/>
          </p:cNvSpPr>
          <p:nvPr>
            <p:ph sz="quarter" idx="1"/>
          </p:nvPr>
        </p:nvSpPr>
        <p:spPr/>
        <p:txBody>
          <a:bodyPr>
            <a:normAutofit fontScale="92500" lnSpcReduction="20000"/>
          </a:bodyPr>
          <a:lstStyle/>
          <a:p>
            <a:r>
              <a:rPr lang="en-US" dirty="0"/>
              <a:t>We then asked respondents to click on the first thing that they notice on the card. </a:t>
            </a:r>
          </a:p>
          <a:p>
            <a:r>
              <a:rPr lang="en-US" dirty="0"/>
              <a:t>In doing so, we capture the implicit association people make with the purpose of the card. </a:t>
            </a:r>
          </a:p>
          <a:p>
            <a:r>
              <a:rPr lang="en-US" dirty="0"/>
              <a:t>We then ask a series of questions related to the crisis. In particular, we ask subjects their relative approval of Trump’s general job performance as well as his performance handling the crisis. </a:t>
            </a:r>
          </a:p>
          <a:p>
            <a:r>
              <a:rPr lang="en-US" dirty="0"/>
              <a:t>In correlating their implicit associations with Trump’s name to their assessments of his job, we can measure Trump’s “brand equity”</a:t>
            </a:r>
            <a:endParaRPr lang="en-US" sz="2800" dirty="0"/>
          </a:p>
          <a:p>
            <a:pPr lvl="1"/>
            <a:r>
              <a:rPr lang="en-US" dirty="0"/>
              <a:t>Brand Equity: the value that derives from consumer perception of a brand name</a:t>
            </a:r>
          </a:p>
        </p:txBody>
      </p:sp>
    </p:spTree>
    <p:extLst>
      <p:ext uri="{BB962C8B-B14F-4D97-AF65-F5344CB8AC3E}">
        <p14:creationId xmlns:p14="http://schemas.microsoft.com/office/powerpoint/2010/main" val="387314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50E92FF4-514C-4BD7-8BEC-20C7D9FAD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964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A3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a:extLst>
              <a:ext uri="{FF2B5EF4-FFF2-40B4-BE49-F238E27FC236}">
                <a16:creationId xmlns:a16="http://schemas.microsoft.com/office/drawing/2014/main" id="{CE39B4D1-2D60-4547-A636-B169E75C57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3088" y="643467"/>
            <a:ext cx="765782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381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6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a:extLst>
              <a:ext uri="{FF2B5EF4-FFF2-40B4-BE49-F238E27FC236}">
                <a16:creationId xmlns:a16="http://schemas.microsoft.com/office/drawing/2014/main" id="{0278877E-FB39-4000-8883-C9B49A8CA6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3088" y="643467"/>
            <a:ext cx="765782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36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6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a:extLst>
              <a:ext uri="{FF2B5EF4-FFF2-40B4-BE49-F238E27FC236}">
                <a16:creationId xmlns:a16="http://schemas.microsoft.com/office/drawing/2014/main" id="{C857CE2C-DDC4-41C9-BA07-471D11D1AF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3088" y="643467"/>
            <a:ext cx="765782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75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6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a:extLst>
              <a:ext uri="{FF2B5EF4-FFF2-40B4-BE49-F238E27FC236}">
                <a16:creationId xmlns:a16="http://schemas.microsoft.com/office/drawing/2014/main" id="{C857CE2C-DDC4-41C9-BA07-471D11D1AF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3088" y="643467"/>
            <a:ext cx="7657822" cy="5571066"/>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83FB49F7-8077-4933-A944-69B9CE98AF3E}"/>
              </a:ext>
            </a:extLst>
          </p:cNvPr>
          <p:cNvSpPr/>
          <p:nvPr/>
        </p:nvSpPr>
        <p:spPr>
          <a:xfrm>
            <a:off x="4800600" y="838200"/>
            <a:ext cx="3200400" cy="327660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4168202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An Introduction</a:t>
            </a:r>
          </a:p>
        </p:txBody>
      </p:sp>
      <p:sp>
        <p:nvSpPr>
          <p:cNvPr id="3" name="Content Placeholder 2"/>
          <p:cNvSpPr>
            <a:spLocks noGrp="1"/>
          </p:cNvSpPr>
          <p:nvPr>
            <p:ph sz="quarter" idx="1"/>
          </p:nvPr>
        </p:nvSpPr>
        <p:spPr>
          <a:xfrm>
            <a:off x="304800" y="1524000"/>
            <a:ext cx="8503920" cy="4572000"/>
          </a:xfrm>
        </p:spPr>
        <p:txBody>
          <a:bodyPr>
            <a:noAutofit/>
          </a:bodyPr>
          <a:lstStyle/>
          <a:p>
            <a:r>
              <a:rPr lang="en-US" sz="2400" b="1" i="1" dirty="0"/>
              <a:t>Today’s talk: Mixed Institutional Messaging</a:t>
            </a:r>
          </a:p>
          <a:p>
            <a:pPr marL="0" indent="0">
              <a:buNone/>
            </a:pPr>
            <a:endParaRPr lang="en-US" sz="2400" b="1" i="1" dirty="0"/>
          </a:p>
          <a:p>
            <a:r>
              <a:rPr lang="en-US" sz="2400" b="1" dirty="0"/>
              <a:t>Setting: </a:t>
            </a:r>
            <a:r>
              <a:rPr lang="en-US" sz="2400" dirty="0"/>
              <a:t>COVID-19 Crisis in the United States</a:t>
            </a:r>
          </a:p>
          <a:p>
            <a:pPr marL="0" indent="0">
              <a:buNone/>
            </a:pPr>
            <a:endParaRPr lang="en-US" sz="2400" i="1" dirty="0"/>
          </a:p>
          <a:p>
            <a:pPr>
              <a:spcAft>
                <a:spcPts val="600"/>
              </a:spcAft>
            </a:pPr>
            <a:r>
              <a:rPr lang="en-US" sz="2400" b="1" dirty="0"/>
              <a:t>Objective 1:</a:t>
            </a:r>
            <a:r>
              <a:rPr lang="en-US" sz="2400" i="1" dirty="0"/>
              <a:t> To test the effect of the president’s persistent conflict with expert opinion on topics of uncertainty during the COVID-19 crisis</a:t>
            </a:r>
          </a:p>
          <a:p>
            <a:pPr lvl="1">
              <a:spcAft>
                <a:spcPts val="600"/>
              </a:spcAft>
            </a:pPr>
            <a:r>
              <a:rPr lang="en-US" sz="1900" i="1" dirty="0"/>
              <a:t>How do citizens update their priors as a function of exposure to the president’s position on a given topic?</a:t>
            </a:r>
          </a:p>
          <a:p>
            <a:pPr lvl="1">
              <a:spcAft>
                <a:spcPts val="600"/>
              </a:spcAft>
            </a:pPr>
            <a:r>
              <a:rPr lang="en-US" sz="1900" i="1" dirty="0"/>
              <a:t>What about when that exposure is countered by added exposure to the CDC’s position on the same topic?</a:t>
            </a:r>
          </a:p>
        </p:txBody>
      </p:sp>
    </p:spTree>
    <p:extLst>
      <p:ext uri="{BB962C8B-B14F-4D97-AF65-F5344CB8AC3E}">
        <p14:creationId xmlns:p14="http://schemas.microsoft.com/office/powerpoint/2010/main" val="382141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54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a:extLst>
              <a:ext uri="{FF2B5EF4-FFF2-40B4-BE49-F238E27FC236}">
                <a16:creationId xmlns:a16="http://schemas.microsoft.com/office/drawing/2014/main" id="{0B68BF9D-A516-4148-92C3-7558558EFA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3088" y="643467"/>
            <a:ext cx="765782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628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54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a:extLst>
              <a:ext uri="{FF2B5EF4-FFF2-40B4-BE49-F238E27FC236}">
                <a16:creationId xmlns:a16="http://schemas.microsoft.com/office/drawing/2014/main" id="{0B68BF9D-A516-4148-92C3-7558558EFA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3088" y="643467"/>
            <a:ext cx="7657822" cy="5571066"/>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Summing Junction 5">
            <a:extLst>
              <a:ext uri="{FF2B5EF4-FFF2-40B4-BE49-F238E27FC236}">
                <a16:creationId xmlns:a16="http://schemas.microsoft.com/office/drawing/2014/main" id="{26F80F8F-EA6D-4EDC-8B9C-128457D79882}"/>
              </a:ext>
            </a:extLst>
          </p:cNvPr>
          <p:cNvSpPr/>
          <p:nvPr/>
        </p:nvSpPr>
        <p:spPr>
          <a:xfrm>
            <a:off x="1828800" y="1066800"/>
            <a:ext cx="1905000" cy="1371600"/>
          </a:xfrm>
          <a:prstGeom prst="flowChartSummingJunction">
            <a:avLst/>
          </a:prstGeom>
          <a:solidFill>
            <a:srgbClr val="FF0000">
              <a:alpha val="32000"/>
            </a:srgbClr>
          </a:solidFill>
          <a:ln w="28575"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66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54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a:extLst>
              <a:ext uri="{FF2B5EF4-FFF2-40B4-BE49-F238E27FC236}">
                <a16:creationId xmlns:a16="http://schemas.microsoft.com/office/drawing/2014/main" id="{0B68BF9D-A516-4148-92C3-7558558EFA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3088" y="643467"/>
            <a:ext cx="7657822" cy="55710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B1AE5568-8B14-42BA-8E66-CF9AE98D5ABC}"/>
                  </a:ext>
                </a:extLst>
              </p14:cNvPr>
              <p14:cNvContentPartPr/>
              <p14:nvPr/>
            </p14:nvContentPartPr>
            <p14:xfrm>
              <a:off x="7067774" y="2927710"/>
              <a:ext cx="84960" cy="23040"/>
            </p14:xfrm>
          </p:contentPart>
        </mc:Choice>
        <mc:Fallback>
          <p:pic>
            <p:nvPicPr>
              <p:cNvPr id="5" name="Ink 4">
                <a:extLst>
                  <a:ext uri="{FF2B5EF4-FFF2-40B4-BE49-F238E27FC236}">
                    <a16:creationId xmlns:a16="http://schemas.microsoft.com/office/drawing/2014/main" id="{B1AE5568-8B14-42BA-8E66-CF9AE98D5ABC}"/>
                  </a:ext>
                </a:extLst>
              </p:cNvPr>
              <p:cNvPicPr/>
              <p:nvPr/>
            </p:nvPicPr>
            <p:blipFill>
              <a:blip r:embed="rId4"/>
              <a:stretch>
                <a:fillRect/>
              </a:stretch>
            </p:blipFill>
            <p:spPr>
              <a:xfrm>
                <a:off x="7059097" y="2918933"/>
                <a:ext cx="102675" cy="40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57C81CC4-7378-4C52-97A5-A393BE51BF3C}"/>
                  </a:ext>
                </a:extLst>
              </p14:cNvPr>
              <p14:cNvContentPartPr/>
              <p14:nvPr/>
            </p14:nvContentPartPr>
            <p14:xfrm>
              <a:off x="4122974" y="3438550"/>
              <a:ext cx="360" cy="360"/>
            </p14:xfrm>
          </p:contentPart>
        </mc:Choice>
        <mc:Fallback>
          <p:pic>
            <p:nvPicPr>
              <p:cNvPr id="6" name="Ink 5">
                <a:extLst>
                  <a:ext uri="{FF2B5EF4-FFF2-40B4-BE49-F238E27FC236}">
                    <a16:creationId xmlns:a16="http://schemas.microsoft.com/office/drawing/2014/main" id="{57C81CC4-7378-4C52-97A5-A393BE51BF3C}"/>
                  </a:ext>
                </a:extLst>
              </p:cNvPr>
              <p:cNvPicPr/>
              <p:nvPr/>
            </p:nvPicPr>
            <p:blipFill>
              <a:blip r:embed="rId6"/>
              <a:stretch>
                <a:fillRect/>
              </a:stretch>
            </p:blipFill>
            <p:spPr>
              <a:xfrm>
                <a:off x="4113974" y="342955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F8322AB4-0407-48B2-B3F1-74F36DCAEA43}"/>
                  </a:ext>
                </a:extLst>
              </p14:cNvPr>
              <p14:cNvContentPartPr/>
              <p14:nvPr/>
            </p14:nvContentPartPr>
            <p14:xfrm>
              <a:off x="5873294" y="2995390"/>
              <a:ext cx="360" cy="360"/>
            </p14:xfrm>
          </p:contentPart>
        </mc:Choice>
        <mc:Fallback>
          <p:pic>
            <p:nvPicPr>
              <p:cNvPr id="7" name="Ink 6">
                <a:extLst>
                  <a:ext uri="{FF2B5EF4-FFF2-40B4-BE49-F238E27FC236}">
                    <a16:creationId xmlns:a16="http://schemas.microsoft.com/office/drawing/2014/main" id="{F8322AB4-0407-48B2-B3F1-74F36DCAEA43}"/>
                  </a:ext>
                </a:extLst>
              </p:cNvPr>
              <p:cNvPicPr/>
              <p:nvPr/>
            </p:nvPicPr>
            <p:blipFill>
              <a:blip r:embed="rId6"/>
              <a:stretch>
                <a:fillRect/>
              </a:stretch>
            </p:blipFill>
            <p:spPr>
              <a:xfrm>
                <a:off x="5864294" y="2986390"/>
                <a:ext cx="18000" cy="18000"/>
              </a:xfrm>
              <a:prstGeom prst="rect">
                <a:avLst/>
              </a:prstGeom>
            </p:spPr>
          </p:pic>
        </mc:Fallback>
      </mc:AlternateContent>
      <p:sp>
        <p:nvSpPr>
          <p:cNvPr id="15" name="Oval 14">
            <a:extLst>
              <a:ext uri="{FF2B5EF4-FFF2-40B4-BE49-F238E27FC236}">
                <a16:creationId xmlns:a16="http://schemas.microsoft.com/office/drawing/2014/main" id="{EE93D6F8-354A-44F7-A07E-BD676FA09385}"/>
              </a:ext>
            </a:extLst>
          </p:cNvPr>
          <p:cNvSpPr/>
          <p:nvPr/>
        </p:nvSpPr>
        <p:spPr>
          <a:xfrm>
            <a:off x="5873294" y="2743200"/>
            <a:ext cx="2149320" cy="224549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fr-FR">
              <a:solidFill>
                <a:srgbClr val="E71224"/>
              </a:solidFill>
            </a:endParaRPr>
          </a:p>
        </p:txBody>
      </p:sp>
      <p:sp>
        <p:nvSpPr>
          <p:cNvPr id="14" name="Flowchart: Summing Junction 13">
            <a:extLst>
              <a:ext uri="{FF2B5EF4-FFF2-40B4-BE49-F238E27FC236}">
                <a16:creationId xmlns:a16="http://schemas.microsoft.com/office/drawing/2014/main" id="{897FC180-BFED-4C6D-9A34-175DB04EDB28}"/>
              </a:ext>
            </a:extLst>
          </p:cNvPr>
          <p:cNvSpPr/>
          <p:nvPr/>
        </p:nvSpPr>
        <p:spPr>
          <a:xfrm>
            <a:off x="1828800" y="1066800"/>
            <a:ext cx="1905000" cy="1371600"/>
          </a:xfrm>
          <a:prstGeom prst="flowChartSummingJunction">
            <a:avLst/>
          </a:prstGeom>
          <a:solidFill>
            <a:srgbClr val="FF0000">
              <a:alpha val="32000"/>
            </a:srgbClr>
          </a:solidFill>
          <a:ln w="28575"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86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54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a:extLst>
              <a:ext uri="{FF2B5EF4-FFF2-40B4-BE49-F238E27FC236}">
                <a16:creationId xmlns:a16="http://schemas.microsoft.com/office/drawing/2014/main" id="{0B68BF9D-A516-4148-92C3-7558558EFA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3088" y="643467"/>
            <a:ext cx="7657822" cy="55710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B1AE5568-8B14-42BA-8E66-CF9AE98D5ABC}"/>
                  </a:ext>
                </a:extLst>
              </p14:cNvPr>
              <p14:cNvContentPartPr/>
              <p14:nvPr/>
            </p14:nvContentPartPr>
            <p14:xfrm>
              <a:off x="7067774" y="2927710"/>
              <a:ext cx="84960" cy="23040"/>
            </p14:xfrm>
          </p:contentPart>
        </mc:Choice>
        <mc:Fallback>
          <p:pic>
            <p:nvPicPr>
              <p:cNvPr id="5" name="Ink 4">
                <a:extLst>
                  <a:ext uri="{FF2B5EF4-FFF2-40B4-BE49-F238E27FC236}">
                    <a16:creationId xmlns:a16="http://schemas.microsoft.com/office/drawing/2014/main" id="{B1AE5568-8B14-42BA-8E66-CF9AE98D5ABC}"/>
                  </a:ext>
                </a:extLst>
              </p:cNvPr>
              <p:cNvPicPr/>
              <p:nvPr/>
            </p:nvPicPr>
            <p:blipFill>
              <a:blip r:embed="rId4"/>
              <a:stretch>
                <a:fillRect/>
              </a:stretch>
            </p:blipFill>
            <p:spPr>
              <a:xfrm>
                <a:off x="7059097" y="2918933"/>
                <a:ext cx="102675" cy="40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57C81CC4-7378-4C52-97A5-A393BE51BF3C}"/>
                  </a:ext>
                </a:extLst>
              </p14:cNvPr>
              <p14:cNvContentPartPr/>
              <p14:nvPr/>
            </p14:nvContentPartPr>
            <p14:xfrm>
              <a:off x="4122974" y="3438550"/>
              <a:ext cx="360" cy="360"/>
            </p14:xfrm>
          </p:contentPart>
        </mc:Choice>
        <mc:Fallback>
          <p:pic>
            <p:nvPicPr>
              <p:cNvPr id="6" name="Ink 5">
                <a:extLst>
                  <a:ext uri="{FF2B5EF4-FFF2-40B4-BE49-F238E27FC236}">
                    <a16:creationId xmlns:a16="http://schemas.microsoft.com/office/drawing/2014/main" id="{57C81CC4-7378-4C52-97A5-A393BE51BF3C}"/>
                  </a:ext>
                </a:extLst>
              </p:cNvPr>
              <p:cNvPicPr/>
              <p:nvPr/>
            </p:nvPicPr>
            <p:blipFill>
              <a:blip r:embed="rId6"/>
              <a:stretch>
                <a:fillRect/>
              </a:stretch>
            </p:blipFill>
            <p:spPr>
              <a:xfrm>
                <a:off x="4113974" y="342955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F8322AB4-0407-48B2-B3F1-74F36DCAEA43}"/>
                  </a:ext>
                </a:extLst>
              </p14:cNvPr>
              <p14:cNvContentPartPr/>
              <p14:nvPr/>
            </p14:nvContentPartPr>
            <p14:xfrm>
              <a:off x="5873294" y="2995390"/>
              <a:ext cx="360" cy="360"/>
            </p14:xfrm>
          </p:contentPart>
        </mc:Choice>
        <mc:Fallback>
          <p:pic>
            <p:nvPicPr>
              <p:cNvPr id="7" name="Ink 6">
                <a:extLst>
                  <a:ext uri="{FF2B5EF4-FFF2-40B4-BE49-F238E27FC236}">
                    <a16:creationId xmlns:a16="http://schemas.microsoft.com/office/drawing/2014/main" id="{F8322AB4-0407-48B2-B3F1-74F36DCAEA43}"/>
                  </a:ext>
                </a:extLst>
              </p:cNvPr>
              <p:cNvPicPr/>
              <p:nvPr/>
            </p:nvPicPr>
            <p:blipFill>
              <a:blip r:embed="rId6"/>
              <a:stretch>
                <a:fillRect/>
              </a:stretch>
            </p:blipFill>
            <p:spPr>
              <a:xfrm>
                <a:off x="5864294" y="2986390"/>
                <a:ext cx="18000" cy="18000"/>
              </a:xfrm>
              <a:prstGeom prst="rect">
                <a:avLst/>
              </a:prstGeom>
            </p:spPr>
          </p:pic>
        </mc:Fallback>
      </mc:AlternateContent>
      <p:sp>
        <p:nvSpPr>
          <p:cNvPr id="15" name="Oval 14">
            <a:extLst>
              <a:ext uri="{FF2B5EF4-FFF2-40B4-BE49-F238E27FC236}">
                <a16:creationId xmlns:a16="http://schemas.microsoft.com/office/drawing/2014/main" id="{EE93D6F8-354A-44F7-A07E-BD676FA09385}"/>
              </a:ext>
            </a:extLst>
          </p:cNvPr>
          <p:cNvSpPr/>
          <p:nvPr/>
        </p:nvSpPr>
        <p:spPr>
          <a:xfrm>
            <a:off x="5873294" y="2743200"/>
            <a:ext cx="2149320" cy="224549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fr-FR">
              <a:solidFill>
                <a:srgbClr val="E71224"/>
              </a:solidFill>
            </a:endParaRPr>
          </a:p>
        </p:txBody>
      </p:sp>
      <p:sp>
        <p:nvSpPr>
          <p:cNvPr id="9" name="Oval 8">
            <a:extLst>
              <a:ext uri="{FF2B5EF4-FFF2-40B4-BE49-F238E27FC236}">
                <a16:creationId xmlns:a16="http://schemas.microsoft.com/office/drawing/2014/main" id="{B6041581-7D86-457C-B02A-6C64747BE2E4}"/>
              </a:ext>
            </a:extLst>
          </p:cNvPr>
          <p:cNvSpPr/>
          <p:nvPr/>
        </p:nvSpPr>
        <p:spPr>
          <a:xfrm>
            <a:off x="4104275" y="3629899"/>
            <a:ext cx="1518240" cy="1527649"/>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fr-FR">
              <a:solidFill>
                <a:srgbClr val="E71224"/>
              </a:solidFill>
            </a:endParaRPr>
          </a:p>
        </p:txBody>
      </p:sp>
      <p:sp>
        <p:nvSpPr>
          <p:cNvPr id="11" name="Flowchart: Summing Junction 10">
            <a:extLst>
              <a:ext uri="{FF2B5EF4-FFF2-40B4-BE49-F238E27FC236}">
                <a16:creationId xmlns:a16="http://schemas.microsoft.com/office/drawing/2014/main" id="{83C6DF1B-01D5-4828-9AAF-4C28CA50E8BC}"/>
              </a:ext>
            </a:extLst>
          </p:cNvPr>
          <p:cNvSpPr/>
          <p:nvPr/>
        </p:nvSpPr>
        <p:spPr>
          <a:xfrm>
            <a:off x="1828800" y="1066800"/>
            <a:ext cx="1905000" cy="1371600"/>
          </a:xfrm>
          <a:prstGeom prst="flowChartSummingJunction">
            <a:avLst/>
          </a:prstGeom>
          <a:solidFill>
            <a:srgbClr val="FF0000">
              <a:alpha val="32000"/>
            </a:srgbClr>
          </a:solidFill>
          <a:ln w="28575"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89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231648"/>
            <a:ext cx="8534400" cy="758952"/>
          </a:xfrm>
        </p:spPr>
        <p:txBody>
          <a:bodyPr>
            <a:normAutofit fontScale="90000"/>
          </a:bodyPr>
          <a:lstStyle/>
          <a:p>
            <a:r>
              <a:rPr lang="en-US" dirty="0"/>
              <a:t>Take-Aways from Trump Branding Experiment</a:t>
            </a:r>
          </a:p>
        </p:txBody>
      </p:sp>
      <p:sp>
        <p:nvSpPr>
          <p:cNvPr id="3" name="Content Placeholder 2"/>
          <p:cNvSpPr>
            <a:spLocks noGrp="1"/>
          </p:cNvSpPr>
          <p:nvPr>
            <p:ph sz="quarter" idx="1"/>
          </p:nvPr>
        </p:nvSpPr>
        <p:spPr>
          <a:xfrm>
            <a:off x="304800" y="1447800"/>
            <a:ext cx="8503920" cy="5178552"/>
          </a:xfrm>
        </p:spPr>
        <p:txBody>
          <a:bodyPr>
            <a:normAutofit/>
          </a:bodyPr>
          <a:lstStyle/>
          <a:p>
            <a:r>
              <a:rPr lang="en-US" dirty="0"/>
              <a:t>In the eyes of both Democrats and Independents, any implicit association of the PSA card to President Trump leads to more negative assessments of his job generally and in addressing the crisis</a:t>
            </a:r>
          </a:p>
          <a:p>
            <a:endParaRPr lang="en-US" dirty="0"/>
          </a:p>
          <a:p>
            <a:r>
              <a:rPr lang="en-US" dirty="0"/>
              <a:t>In other words, Trump’s name appears to carry negative brand equity</a:t>
            </a:r>
          </a:p>
          <a:p>
            <a:endParaRPr lang="en-US" dirty="0"/>
          </a:p>
          <a:p>
            <a:r>
              <a:rPr lang="en-US" dirty="0"/>
              <a:t>Implicit association of Trump’s name to the PSA effort and perhaps otherwise (stimulus checks?) may lead to deleterious effects for his reelection campaign</a:t>
            </a:r>
          </a:p>
        </p:txBody>
      </p:sp>
    </p:spTree>
    <p:extLst>
      <p:ext uri="{BB962C8B-B14F-4D97-AF65-F5344CB8AC3E}">
        <p14:creationId xmlns:p14="http://schemas.microsoft.com/office/powerpoint/2010/main" val="3665093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subTitle" idx="1"/>
          </p:nvPr>
        </p:nvSpPr>
        <p:spPr>
          <a:xfrm>
            <a:off x="1371600" y="2209800"/>
            <a:ext cx="6400800" cy="3429000"/>
          </a:xfrm>
        </p:spPr>
        <p:txBody>
          <a:bodyPr>
            <a:noAutofit/>
          </a:bodyPr>
          <a:lstStyle/>
          <a:p>
            <a:pPr eaLnBrk="1" hangingPunct="1">
              <a:defRPr/>
            </a:pPr>
            <a:endParaRPr lang="en-US" sz="2400" cap="none" dirty="0"/>
          </a:p>
          <a:p>
            <a:pPr eaLnBrk="1" hangingPunct="1">
              <a:spcAft>
                <a:spcPts val="600"/>
              </a:spcAft>
              <a:defRPr/>
            </a:pPr>
            <a:r>
              <a:rPr lang="en-US" sz="2800" cap="none" dirty="0"/>
              <a:t>William Resh</a:t>
            </a:r>
          </a:p>
          <a:p>
            <a:pPr eaLnBrk="1" hangingPunct="1">
              <a:spcAft>
                <a:spcPts val="600"/>
              </a:spcAft>
              <a:defRPr/>
            </a:pPr>
            <a:r>
              <a:rPr lang="en-US" sz="2800" cap="none" dirty="0"/>
              <a:t>&amp; </a:t>
            </a:r>
          </a:p>
          <a:p>
            <a:pPr eaLnBrk="1" hangingPunct="1">
              <a:spcAft>
                <a:spcPts val="600"/>
              </a:spcAft>
              <a:defRPr/>
            </a:pPr>
            <a:r>
              <a:rPr lang="en-US" sz="2800" cap="none" dirty="0"/>
              <a:t>Cynthia Barboza-Wilkes</a:t>
            </a:r>
          </a:p>
          <a:p>
            <a:pPr eaLnBrk="1" hangingPunct="1">
              <a:spcAft>
                <a:spcPts val="600"/>
              </a:spcAft>
              <a:defRPr/>
            </a:pPr>
            <a:endParaRPr lang="en-US" sz="2400" cap="none" dirty="0"/>
          </a:p>
          <a:p>
            <a:pPr eaLnBrk="1" hangingPunct="1">
              <a:spcAft>
                <a:spcPts val="600"/>
              </a:spcAft>
              <a:defRPr/>
            </a:pPr>
            <a:endParaRPr lang="en-US" sz="2000" cap="none" dirty="0"/>
          </a:p>
          <a:p>
            <a:pPr eaLnBrk="1" hangingPunct="1">
              <a:spcAft>
                <a:spcPts val="600"/>
              </a:spcAft>
              <a:defRPr/>
            </a:pPr>
            <a:endParaRPr lang="en-US" sz="2000" cap="none" dirty="0"/>
          </a:p>
          <a:p>
            <a:pPr eaLnBrk="1" hangingPunct="1">
              <a:spcAft>
                <a:spcPts val="600"/>
              </a:spcAft>
              <a:defRPr/>
            </a:pPr>
            <a:endParaRPr lang="en-US" sz="1400" cap="none" dirty="0"/>
          </a:p>
          <a:p>
            <a:pPr eaLnBrk="1" hangingPunct="1">
              <a:spcAft>
                <a:spcPts val="600"/>
              </a:spcAft>
              <a:defRPr/>
            </a:pPr>
            <a:endParaRPr lang="en-US" sz="1400" cap="none" dirty="0"/>
          </a:p>
          <a:p>
            <a:pPr eaLnBrk="1" hangingPunct="1">
              <a:defRPr/>
            </a:pPr>
            <a:endParaRPr lang="en-US" sz="1400" cap="none" dirty="0"/>
          </a:p>
          <a:p>
            <a:pPr eaLnBrk="1" hangingPunct="1">
              <a:defRPr/>
            </a:pPr>
            <a:endParaRPr lang="en-US" sz="1400" cap="none" dirty="0"/>
          </a:p>
        </p:txBody>
      </p:sp>
      <p:sp>
        <p:nvSpPr>
          <p:cNvPr id="60418" name="Rectangle 2"/>
          <p:cNvSpPr>
            <a:spLocks noGrp="1" noChangeArrowheads="1"/>
          </p:cNvSpPr>
          <p:nvPr>
            <p:ph type="ctrTitle"/>
          </p:nvPr>
        </p:nvSpPr>
        <p:spPr>
          <a:xfrm>
            <a:off x="289109" y="152400"/>
            <a:ext cx="8565781" cy="1920875"/>
          </a:xfrm>
        </p:spPr>
        <p:txBody>
          <a:bodyPr>
            <a:noAutofit/>
          </a:bodyPr>
          <a:lstStyle/>
          <a:p>
            <a:r>
              <a:rPr lang="en-US" sz="3200" b="1" dirty="0"/>
              <a:t>A Diary Method Approach to Understanding the Emotional Toll of the COVID-19 Crisis on the Front-Lines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775" y="4572000"/>
            <a:ext cx="3450448" cy="76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910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231648"/>
            <a:ext cx="8534400" cy="758952"/>
          </a:xfrm>
        </p:spPr>
        <p:txBody>
          <a:bodyPr>
            <a:normAutofit/>
          </a:bodyPr>
          <a:lstStyle/>
          <a:p>
            <a:r>
              <a:rPr lang="en-US" dirty="0"/>
              <a:t>Data and Measures</a:t>
            </a:r>
          </a:p>
        </p:txBody>
      </p:sp>
      <p:sp>
        <p:nvSpPr>
          <p:cNvPr id="3" name="Content Placeholder 2"/>
          <p:cNvSpPr>
            <a:spLocks noGrp="1"/>
          </p:cNvSpPr>
          <p:nvPr>
            <p:ph sz="quarter" idx="1"/>
          </p:nvPr>
        </p:nvSpPr>
        <p:spPr>
          <a:xfrm>
            <a:off x="304800" y="1447800"/>
            <a:ext cx="8503920" cy="5178552"/>
          </a:xfrm>
        </p:spPr>
        <p:txBody>
          <a:bodyPr>
            <a:normAutofit/>
          </a:bodyPr>
          <a:lstStyle/>
          <a:p>
            <a:r>
              <a:rPr lang="en-US" dirty="0"/>
              <a:t>In a “diary method approach,” we followed over 200 local government employees who filled out daily journal surveys for three weeks (April 13-April 30, 2020) in the midst of the crisis.</a:t>
            </a:r>
          </a:p>
          <a:p>
            <a:endParaRPr lang="en-US" dirty="0"/>
          </a:p>
          <a:p>
            <a:r>
              <a:rPr lang="en-US" dirty="0"/>
              <a:t>Among many other topics, we asked these local public servants the extent to which any of the following political actors hindered or helped them in jobs that day. </a:t>
            </a:r>
          </a:p>
          <a:p>
            <a:pPr lvl="1"/>
            <a:r>
              <a:rPr lang="en-US" dirty="0"/>
              <a:t>A score of 7 would indicate a “great amount of help,” whereas a score of 1 would indicate a “greatly hindered.”</a:t>
            </a:r>
          </a:p>
        </p:txBody>
      </p:sp>
    </p:spTree>
    <p:extLst>
      <p:ext uri="{BB962C8B-B14F-4D97-AF65-F5344CB8AC3E}">
        <p14:creationId xmlns:p14="http://schemas.microsoft.com/office/powerpoint/2010/main" val="3029013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C85DD8-1D37-45BA-967F-6539E2DCF537}"/>
              </a:ext>
            </a:extLst>
          </p:cNvPr>
          <p:cNvPicPr>
            <a:picLocks noChangeAspect="1"/>
          </p:cNvPicPr>
          <p:nvPr/>
        </p:nvPicPr>
        <p:blipFill>
          <a:blip r:embed="rId3"/>
          <a:stretch>
            <a:fillRect/>
          </a:stretch>
        </p:blipFill>
        <p:spPr>
          <a:xfrm>
            <a:off x="304800" y="382046"/>
            <a:ext cx="8458199" cy="6149307"/>
          </a:xfrm>
          <a:prstGeom prst="rect">
            <a:avLst/>
          </a:prstGeom>
        </p:spPr>
      </p:pic>
    </p:spTree>
    <p:extLst>
      <p:ext uri="{BB962C8B-B14F-4D97-AF65-F5344CB8AC3E}">
        <p14:creationId xmlns:p14="http://schemas.microsoft.com/office/powerpoint/2010/main" val="2045451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381000"/>
            <a:ext cx="8534400" cy="758952"/>
          </a:xfrm>
        </p:spPr>
        <p:txBody>
          <a:bodyPr>
            <a:normAutofit/>
          </a:bodyPr>
          <a:lstStyle/>
          <a:p>
            <a:r>
              <a:rPr lang="en-US" dirty="0"/>
              <a:t>Data and Measures</a:t>
            </a:r>
          </a:p>
        </p:txBody>
      </p:sp>
      <p:sp>
        <p:nvSpPr>
          <p:cNvPr id="3" name="Content Placeholder 2"/>
          <p:cNvSpPr>
            <a:spLocks noGrp="1"/>
          </p:cNvSpPr>
          <p:nvPr>
            <p:ph sz="quarter" idx="1"/>
          </p:nvPr>
        </p:nvSpPr>
        <p:spPr>
          <a:xfrm>
            <a:off x="316230" y="1679448"/>
            <a:ext cx="8503920" cy="5178552"/>
          </a:xfrm>
        </p:spPr>
        <p:txBody>
          <a:bodyPr>
            <a:normAutofit/>
          </a:bodyPr>
          <a:lstStyle/>
          <a:p>
            <a:r>
              <a:rPr lang="en-US" sz="2800" dirty="0"/>
              <a:t>We followed these questions with diary entries that allowed us to collect a great deal of qualitative evidence on the daily obstacles and stresses that these public servants face on the front-lines of the crisis. </a:t>
            </a:r>
          </a:p>
          <a:p>
            <a:endParaRPr lang="en-US" sz="2800" dirty="0"/>
          </a:p>
          <a:p>
            <a:r>
              <a:rPr lang="en-US" sz="2800" dirty="0"/>
              <a:t>The data collection continues with exit interviews over the next two weeks. </a:t>
            </a:r>
          </a:p>
          <a:p>
            <a:pPr marL="0" indent="0">
              <a:buNone/>
            </a:pPr>
            <a:endParaRPr lang="en-US" sz="2400" dirty="0"/>
          </a:p>
        </p:txBody>
      </p:sp>
    </p:spTree>
    <p:extLst>
      <p:ext uri="{BB962C8B-B14F-4D97-AF65-F5344CB8AC3E}">
        <p14:creationId xmlns:p14="http://schemas.microsoft.com/office/powerpoint/2010/main" val="3073115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381000"/>
            <a:ext cx="8534400" cy="758952"/>
          </a:xfrm>
        </p:spPr>
        <p:txBody>
          <a:bodyPr>
            <a:normAutofit/>
          </a:bodyPr>
          <a:lstStyle/>
          <a:p>
            <a:r>
              <a:rPr lang="en-US" dirty="0"/>
              <a:t>Data and Measures</a:t>
            </a:r>
          </a:p>
        </p:txBody>
      </p:sp>
      <p:sp>
        <p:nvSpPr>
          <p:cNvPr id="3" name="Content Placeholder 2"/>
          <p:cNvSpPr>
            <a:spLocks noGrp="1"/>
          </p:cNvSpPr>
          <p:nvPr>
            <p:ph sz="quarter" idx="1"/>
          </p:nvPr>
        </p:nvSpPr>
        <p:spPr>
          <a:xfrm>
            <a:off x="300990" y="1643162"/>
            <a:ext cx="8503920" cy="5178552"/>
          </a:xfrm>
        </p:spPr>
        <p:txBody>
          <a:bodyPr>
            <a:normAutofit/>
          </a:bodyPr>
          <a:lstStyle/>
          <a:p>
            <a:r>
              <a:rPr lang="en-US" sz="2800" dirty="0"/>
              <a:t>However, we can say that over 40% of respondents indicated that mixed messages on the national, state, and local levels complicate their jobs.</a:t>
            </a:r>
            <a:endParaRPr lang="en-US" sz="2400" dirty="0"/>
          </a:p>
          <a:p>
            <a:endParaRPr lang="en-US" sz="2400" dirty="0"/>
          </a:p>
          <a:p>
            <a:r>
              <a:rPr lang="en-US" sz="2800" dirty="0"/>
              <a:t>Moreover, we asked how the political environment in which they operate causes them stress. </a:t>
            </a:r>
          </a:p>
          <a:p>
            <a:endParaRPr lang="en-US" sz="2800" dirty="0"/>
          </a:p>
          <a:p>
            <a:r>
              <a:rPr lang="en-US" sz="2800" dirty="0"/>
              <a:t>Here were some of their answers:</a:t>
            </a:r>
            <a:endParaRPr lang="en-US" sz="3200" dirty="0"/>
          </a:p>
        </p:txBody>
      </p:sp>
    </p:spTree>
    <p:extLst>
      <p:ext uri="{BB962C8B-B14F-4D97-AF65-F5344CB8AC3E}">
        <p14:creationId xmlns:p14="http://schemas.microsoft.com/office/powerpoint/2010/main" val="259364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6" name="Picture 2" descr="Coronavirus: President says pandemic is hurting Trump hotels">
            <a:extLst>
              <a:ext uri="{FF2B5EF4-FFF2-40B4-BE49-F238E27FC236}">
                <a16:creationId xmlns:a16="http://schemas.microsoft.com/office/drawing/2014/main" id="{6783405B-FC9A-429F-A689-24576AFA53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40289"/>
            <a:ext cx="4572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Did a Trump Tower Open in Pyongyang?">
            <a:extLst>
              <a:ext uri="{FF2B5EF4-FFF2-40B4-BE49-F238E27FC236}">
                <a16:creationId xmlns:a16="http://schemas.microsoft.com/office/drawing/2014/main" id="{9C59E09E-B4A7-42B1-A831-9A4DAC8602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078" y="952500"/>
            <a:ext cx="5905921" cy="30861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3 companies that raise questions about the Trump brand - CBS News">
            <a:extLst>
              <a:ext uri="{FF2B5EF4-FFF2-40B4-BE49-F238E27FC236}">
                <a16:creationId xmlns:a16="http://schemas.microsoft.com/office/drawing/2014/main" id="{428798C5-C538-4149-8C0A-88F50A8BA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34699">
            <a:off x="2832241" y="2665295"/>
            <a:ext cx="5878286" cy="30861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an Trump Manage America's Brand? - NewCo Shift - Medium">
            <a:extLst>
              <a:ext uri="{FF2B5EF4-FFF2-40B4-BE49-F238E27FC236}">
                <a16:creationId xmlns:a16="http://schemas.microsoft.com/office/drawing/2014/main" id="{1E72023C-F998-4894-B2AA-BF8DB1F6FC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8" y="11289"/>
            <a:ext cx="5459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Amazon.com : PringCor - 2020 President Donald Trump - Keep America ...">
            <a:extLst>
              <a:ext uri="{FF2B5EF4-FFF2-40B4-BE49-F238E27FC236}">
                <a16:creationId xmlns:a16="http://schemas.microsoft.com/office/drawing/2014/main" id="{38364DD8-6FD2-4021-A9E9-BB46F1C1DA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19755"/>
            <a:ext cx="7343775"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C6C324C8-B267-4E31-A3F4-3CFEA093BC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2430" y="455145"/>
            <a:ext cx="5345595" cy="594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99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150"/>
                                        </p:tgtEl>
                                        <p:attrNameLst>
                                          <p:attrName>style.visibility</p:attrName>
                                        </p:attrNameLst>
                                      </p:cBhvr>
                                      <p:to>
                                        <p:strVal val="visible"/>
                                      </p:to>
                                    </p:set>
                                    <p:anim calcmode="lin" valueType="num">
                                      <p:cBhvr>
                                        <p:cTn id="14" dur="1000" fill="hold"/>
                                        <p:tgtEl>
                                          <p:spTgt spid="6150"/>
                                        </p:tgtEl>
                                        <p:attrNameLst>
                                          <p:attrName>ppt_w</p:attrName>
                                        </p:attrNameLst>
                                      </p:cBhvr>
                                      <p:tavLst>
                                        <p:tav tm="0">
                                          <p:val>
                                            <p:fltVal val="0"/>
                                          </p:val>
                                        </p:tav>
                                        <p:tav tm="100000">
                                          <p:val>
                                            <p:strVal val="#ppt_w"/>
                                          </p:val>
                                        </p:tav>
                                      </p:tavLst>
                                    </p:anim>
                                    <p:anim calcmode="lin" valueType="num">
                                      <p:cBhvr>
                                        <p:cTn id="15" dur="1000" fill="hold"/>
                                        <p:tgtEl>
                                          <p:spTgt spid="6150"/>
                                        </p:tgtEl>
                                        <p:attrNameLst>
                                          <p:attrName>ppt_h</p:attrName>
                                        </p:attrNameLst>
                                      </p:cBhvr>
                                      <p:tavLst>
                                        <p:tav tm="0">
                                          <p:val>
                                            <p:fltVal val="0"/>
                                          </p:val>
                                        </p:tav>
                                        <p:tav tm="100000">
                                          <p:val>
                                            <p:strVal val="#ppt_h"/>
                                          </p:val>
                                        </p:tav>
                                      </p:tavLst>
                                    </p:anim>
                                    <p:anim calcmode="lin" valueType="num">
                                      <p:cBhvr>
                                        <p:cTn id="16" dur="1000" fill="hold"/>
                                        <p:tgtEl>
                                          <p:spTgt spid="6150"/>
                                        </p:tgtEl>
                                        <p:attrNameLst>
                                          <p:attrName>style.rotation</p:attrName>
                                        </p:attrNameLst>
                                      </p:cBhvr>
                                      <p:tavLst>
                                        <p:tav tm="0">
                                          <p:val>
                                            <p:fltVal val="90"/>
                                          </p:val>
                                        </p:tav>
                                        <p:tav tm="100000">
                                          <p:val>
                                            <p:fltVal val="0"/>
                                          </p:val>
                                        </p:tav>
                                      </p:tavLst>
                                    </p:anim>
                                    <p:animEffect transition="in" filter="fade">
                                      <p:cBhvr>
                                        <p:cTn id="17" dur="1000"/>
                                        <p:tgtEl>
                                          <p:spTgt spid="6150"/>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6152"/>
                                        </p:tgtEl>
                                        <p:attrNameLst>
                                          <p:attrName>style.visibility</p:attrName>
                                        </p:attrNameLst>
                                      </p:cBhvr>
                                      <p:to>
                                        <p:strVal val="visible"/>
                                      </p:to>
                                    </p:set>
                                    <p:animEffect transition="in" filter="wipe(down)">
                                      <p:cBhvr>
                                        <p:cTn id="22" dur="580">
                                          <p:stCondLst>
                                            <p:cond delay="0"/>
                                          </p:stCondLst>
                                        </p:cTn>
                                        <p:tgtEl>
                                          <p:spTgt spid="6152"/>
                                        </p:tgtEl>
                                      </p:cBhvr>
                                    </p:animEffect>
                                    <p:anim calcmode="lin" valueType="num">
                                      <p:cBhvr>
                                        <p:cTn id="23" dur="1822" tmFilter="0,0; 0.14,0.36; 0.43,0.73; 0.71,0.91; 1.0,1.0">
                                          <p:stCondLst>
                                            <p:cond delay="0"/>
                                          </p:stCondLst>
                                        </p:cTn>
                                        <p:tgtEl>
                                          <p:spTgt spid="615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15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15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15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152"/>
                                        </p:tgtEl>
                                        <p:attrNameLst>
                                          <p:attrName>ppt_y</p:attrName>
                                        </p:attrNameLst>
                                      </p:cBhvr>
                                      <p:tavLst>
                                        <p:tav tm="0" fmla="#ppt_y-sin(pi*$)/81">
                                          <p:val>
                                            <p:fltVal val="0"/>
                                          </p:val>
                                        </p:tav>
                                        <p:tav tm="100000">
                                          <p:val>
                                            <p:fltVal val="1"/>
                                          </p:val>
                                        </p:tav>
                                      </p:tavLst>
                                    </p:anim>
                                    <p:animScale>
                                      <p:cBhvr>
                                        <p:cTn id="28" dur="26">
                                          <p:stCondLst>
                                            <p:cond delay="650"/>
                                          </p:stCondLst>
                                        </p:cTn>
                                        <p:tgtEl>
                                          <p:spTgt spid="6152"/>
                                        </p:tgtEl>
                                      </p:cBhvr>
                                      <p:to x="100000" y="60000"/>
                                    </p:animScale>
                                    <p:animScale>
                                      <p:cBhvr>
                                        <p:cTn id="29" dur="166" decel="50000">
                                          <p:stCondLst>
                                            <p:cond delay="676"/>
                                          </p:stCondLst>
                                        </p:cTn>
                                        <p:tgtEl>
                                          <p:spTgt spid="6152"/>
                                        </p:tgtEl>
                                      </p:cBhvr>
                                      <p:to x="100000" y="100000"/>
                                    </p:animScale>
                                    <p:animScale>
                                      <p:cBhvr>
                                        <p:cTn id="30" dur="26">
                                          <p:stCondLst>
                                            <p:cond delay="1312"/>
                                          </p:stCondLst>
                                        </p:cTn>
                                        <p:tgtEl>
                                          <p:spTgt spid="6152"/>
                                        </p:tgtEl>
                                      </p:cBhvr>
                                      <p:to x="100000" y="80000"/>
                                    </p:animScale>
                                    <p:animScale>
                                      <p:cBhvr>
                                        <p:cTn id="31" dur="166" decel="50000">
                                          <p:stCondLst>
                                            <p:cond delay="1338"/>
                                          </p:stCondLst>
                                        </p:cTn>
                                        <p:tgtEl>
                                          <p:spTgt spid="6152"/>
                                        </p:tgtEl>
                                      </p:cBhvr>
                                      <p:to x="100000" y="100000"/>
                                    </p:animScale>
                                    <p:animScale>
                                      <p:cBhvr>
                                        <p:cTn id="32" dur="26">
                                          <p:stCondLst>
                                            <p:cond delay="1642"/>
                                          </p:stCondLst>
                                        </p:cTn>
                                        <p:tgtEl>
                                          <p:spTgt spid="6152"/>
                                        </p:tgtEl>
                                      </p:cBhvr>
                                      <p:to x="100000" y="90000"/>
                                    </p:animScale>
                                    <p:animScale>
                                      <p:cBhvr>
                                        <p:cTn id="33" dur="166" decel="50000">
                                          <p:stCondLst>
                                            <p:cond delay="1668"/>
                                          </p:stCondLst>
                                        </p:cTn>
                                        <p:tgtEl>
                                          <p:spTgt spid="6152"/>
                                        </p:tgtEl>
                                      </p:cBhvr>
                                      <p:to x="100000" y="100000"/>
                                    </p:animScale>
                                    <p:animScale>
                                      <p:cBhvr>
                                        <p:cTn id="34" dur="26">
                                          <p:stCondLst>
                                            <p:cond delay="1808"/>
                                          </p:stCondLst>
                                        </p:cTn>
                                        <p:tgtEl>
                                          <p:spTgt spid="6152"/>
                                        </p:tgtEl>
                                      </p:cBhvr>
                                      <p:to x="100000" y="95000"/>
                                    </p:animScale>
                                    <p:animScale>
                                      <p:cBhvr>
                                        <p:cTn id="35" dur="166" decel="50000">
                                          <p:stCondLst>
                                            <p:cond delay="1834"/>
                                          </p:stCondLst>
                                        </p:cTn>
                                        <p:tgtEl>
                                          <p:spTgt spid="6152"/>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154"/>
                                        </p:tgtEl>
                                        <p:attrNameLst>
                                          <p:attrName>style.visibility</p:attrName>
                                        </p:attrNameLst>
                                      </p:cBhvr>
                                      <p:to>
                                        <p:strVal val="visible"/>
                                      </p:to>
                                    </p:set>
                                    <p:anim calcmode="lin" valueType="num">
                                      <p:cBhvr additive="base">
                                        <p:cTn id="40" dur="500" fill="hold"/>
                                        <p:tgtEl>
                                          <p:spTgt spid="6154"/>
                                        </p:tgtEl>
                                        <p:attrNameLst>
                                          <p:attrName>ppt_x</p:attrName>
                                        </p:attrNameLst>
                                      </p:cBhvr>
                                      <p:tavLst>
                                        <p:tav tm="0">
                                          <p:val>
                                            <p:strVal val="#ppt_x"/>
                                          </p:val>
                                        </p:tav>
                                        <p:tav tm="100000">
                                          <p:val>
                                            <p:strVal val="#ppt_x"/>
                                          </p:val>
                                        </p:tav>
                                      </p:tavLst>
                                    </p:anim>
                                    <p:anim calcmode="lin" valueType="num">
                                      <p:cBhvr additive="base">
                                        <p:cTn id="41"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6158"/>
                                        </p:tgtEl>
                                        <p:attrNameLst>
                                          <p:attrName>style.visibility</p:attrName>
                                        </p:attrNameLst>
                                      </p:cBhvr>
                                      <p:to>
                                        <p:strVal val="visible"/>
                                      </p:to>
                                    </p:set>
                                    <p:anim calcmode="lin" valueType="num">
                                      <p:cBhvr>
                                        <p:cTn id="46" dur="1000" fill="hold"/>
                                        <p:tgtEl>
                                          <p:spTgt spid="6158"/>
                                        </p:tgtEl>
                                        <p:attrNameLst>
                                          <p:attrName>ppt_w</p:attrName>
                                        </p:attrNameLst>
                                      </p:cBhvr>
                                      <p:tavLst>
                                        <p:tav tm="0">
                                          <p:val>
                                            <p:fltVal val="0"/>
                                          </p:val>
                                        </p:tav>
                                        <p:tav tm="100000">
                                          <p:val>
                                            <p:strVal val="#ppt_w"/>
                                          </p:val>
                                        </p:tav>
                                      </p:tavLst>
                                    </p:anim>
                                    <p:anim calcmode="lin" valueType="num">
                                      <p:cBhvr>
                                        <p:cTn id="47" dur="1000" fill="hold"/>
                                        <p:tgtEl>
                                          <p:spTgt spid="6158"/>
                                        </p:tgtEl>
                                        <p:attrNameLst>
                                          <p:attrName>ppt_h</p:attrName>
                                        </p:attrNameLst>
                                      </p:cBhvr>
                                      <p:tavLst>
                                        <p:tav tm="0">
                                          <p:val>
                                            <p:fltVal val="0"/>
                                          </p:val>
                                        </p:tav>
                                        <p:tav tm="100000">
                                          <p:val>
                                            <p:strVal val="#ppt_h"/>
                                          </p:val>
                                        </p:tav>
                                      </p:tavLst>
                                    </p:anim>
                                    <p:anim calcmode="lin" valueType="num">
                                      <p:cBhvr>
                                        <p:cTn id="48" dur="1000" fill="hold"/>
                                        <p:tgtEl>
                                          <p:spTgt spid="6158"/>
                                        </p:tgtEl>
                                        <p:attrNameLst>
                                          <p:attrName>style.rotation</p:attrName>
                                        </p:attrNameLst>
                                      </p:cBhvr>
                                      <p:tavLst>
                                        <p:tav tm="0">
                                          <p:val>
                                            <p:fltVal val="90"/>
                                          </p:val>
                                        </p:tav>
                                        <p:tav tm="100000">
                                          <p:val>
                                            <p:fltVal val="0"/>
                                          </p:val>
                                        </p:tav>
                                      </p:tavLst>
                                    </p:anim>
                                    <p:animEffect transition="in" filter="fade">
                                      <p:cBhvr>
                                        <p:cTn id="49" dur="1000"/>
                                        <p:tgtEl>
                                          <p:spTgt spid="6158"/>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heel(1)">
                                      <p:cBhvr>
                                        <p:cTn id="5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79476"/>
            <a:ext cx="8534400" cy="758952"/>
          </a:xfrm>
        </p:spPr>
        <p:txBody>
          <a:bodyPr>
            <a:normAutofit fontScale="90000"/>
          </a:bodyPr>
          <a:lstStyle/>
          <a:p>
            <a:r>
              <a:rPr lang="en-US" dirty="0"/>
              <a:t>The Political Environment: </a:t>
            </a:r>
            <a:br>
              <a:rPr lang="en-US" dirty="0"/>
            </a:br>
            <a:r>
              <a:rPr lang="en-US" dirty="0"/>
              <a:t>Examples from the Front Lines</a:t>
            </a:r>
          </a:p>
        </p:txBody>
      </p:sp>
      <p:sp>
        <p:nvSpPr>
          <p:cNvPr id="3" name="Content Placeholder 2"/>
          <p:cNvSpPr>
            <a:spLocks noGrp="1"/>
          </p:cNvSpPr>
          <p:nvPr>
            <p:ph sz="quarter" idx="1"/>
          </p:nvPr>
        </p:nvSpPr>
        <p:spPr>
          <a:xfrm>
            <a:off x="301752" y="2278743"/>
            <a:ext cx="8503920" cy="4572000"/>
          </a:xfrm>
        </p:spPr>
        <p:txBody>
          <a:bodyPr>
            <a:normAutofit/>
          </a:bodyPr>
          <a:lstStyle/>
          <a:p>
            <a:pPr marL="0" indent="0">
              <a:buNone/>
            </a:pPr>
            <a:r>
              <a:rPr lang="en-US" sz="3600" dirty="0"/>
              <a:t>Citizens approach them with confusion over messages they receive from the news, particularly news from Trump’s daily briefings. </a:t>
            </a:r>
          </a:p>
          <a:p>
            <a:endParaRPr lang="en-US" sz="3200" dirty="0"/>
          </a:p>
        </p:txBody>
      </p:sp>
    </p:spTree>
    <p:extLst>
      <p:ext uri="{BB962C8B-B14F-4D97-AF65-F5344CB8AC3E}">
        <p14:creationId xmlns:p14="http://schemas.microsoft.com/office/powerpoint/2010/main" val="2419886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79476"/>
            <a:ext cx="8534400" cy="758952"/>
          </a:xfrm>
        </p:spPr>
        <p:txBody>
          <a:bodyPr>
            <a:normAutofit fontScale="90000"/>
          </a:bodyPr>
          <a:lstStyle/>
          <a:p>
            <a:r>
              <a:rPr lang="en-US" dirty="0"/>
              <a:t>The Political Environment: </a:t>
            </a:r>
            <a:br>
              <a:rPr lang="en-US" dirty="0"/>
            </a:br>
            <a:r>
              <a:rPr lang="en-US" dirty="0"/>
              <a:t>Examples from the Front Lines</a:t>
            </a:r>
          </a:p>
        </p:txBody>
      </p:sp>
      <p:sp>
        <p:nvSpPr>
          <p:cNvPr id="3" name="Content Placeholder 2"/>
          <p:cNvSpPr>
            <a:spLocks noGrp="1"/>
          </p:cNvSpPr>
          <p:nvPr>
            <p:ph sz="quarter" idx="1"/>
          </p:nvPr>
        </p:nvSpPr>
        <p:spPr>
          <a:xfrm>
            <a:off x="301752" y="2278743"/>
            <a:ext cx="8503920" cy="4572000"/>
          </a:xfrm>
        </p:spPr>
        <p:txBody>
          <a:bodyPr>
            <a:normAutofit/>
          </a:bodyPr>
          <a:lstStyle/>
          <a:p>
            <a:pPr marL="0" indent="0">
              <a:buNone/>
            </a:pPr>
            <a:r>
              <a:rPr lang="en-US" sz="3600" dirty="0"/>
              <a:t>An impression that City Council members sometimes use the crisis as an opportunity to push tangential agendas, thereby wasting departmental resources in addressing those agendas.</a:t>
            </a:r>
          </a:p>
          <a:p>
            <a:endParaRPr lang="en-US" sz="3200" dirty="0"/>
          </a:p>
        </p:txBody>
      </p:sp>
    </p:spTree>
    <p:extLst>
      <p:ext uri="{BB962C8B-B14F-4D97-AF65-F5344CB8AC3E}">
        <p14:creationId xmlns:p14="http://schemas.microsoft.com/office/powerpoint/2010/main" val="164794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79476"/>
            <a:ext cx="8534400" cy="758952"/>
          </a:xfrm>
        </p:spPr>
        <p:txBody>
          <a:bodyPr>
            <a:normAutofit fontScale="90000"/>
          </a:bodyPr>
          <a:lstStyle/>
          <a:p>
            <a:r>
              <a:rPr lang="en-US" dirty="0"/>
              <a:t>The Political Environment: </a:t>
            </a:r>
            <a:br>
              <a:rPr lang="en-US" dirty="0"/>
            </a:br>
            <a:r>
              <a:rPr lang="en-US" dirty="0"/>
              <a:t>Examples from the Front Lines</a:t>
            </a:r>
          </a:p>
        </p:txBody>
      </p:sp>
      <p:sp>
        <p:nvSpPr>
          <p:cNvPr id="3" name="Content Placeholder 2"/>
          <p:cNvSpPr>
            <a:spLocks noGrp="1"/>
          </p:cNvSpPr>
          <p:nvPr>
            <p:ph sz="quarter" idx="1"/>
          </p:nvPr>
        </p:nvSpPr>
        <p:spPr>
          <a:xfrm>
            <a:off x="301752" y="2278743"/>
            <a:ext cx="8503920" cy="4572000"/>
          </a:xfrm>
        </p:spPr>
        <p:txBody>
          <a:bodyPr>
            <a:normAutofit/>
          </a:bodyPr>
          <a:lstStyle/>
          <a:p>
            <a:pPr marL="0" indent="0">
              <a:buNone/>
            </a:pPr>
            <a:r>
              <a:rPr lang="en-US" sz="3600" dirty="0"/>
              <a:t>Uncertainty over furloughs, cutbacks, and other economic uncertainties (including for their spouses/partners/family) induce stress and anxiety</a:t>
            </a:r>
          </a:p>
          <a:p>
            <a:endParaRPr lang="en-US" sz="3200" dirty="0"/>
          </a:p>
        </p:txBody>
      </p:sp>
    </p:spTree>
    <p:extLst>
      <p:ext uri="{BB962C8B-B14F-4D97-AF65-F5344CB8AC3E}">
        <p14:creationId xmlns:p14="http://schemas.microsoft.com/office/powerpoint/2010/main" val="2298120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79476"/>
            <a:ext cx="8534400" cy="758952"/>
          </a:xfrm>
        </p:spPr>
        <p:txBody>
          <a:bodyPr>
            <a:normAutofit fontScale="90000"/>
          </a:bodyPr>
          <a:lstStyle/>
          <a:p>
            <a:r>
              <a:rPr lang="en-US" dirty="0"/>
              <a:t>The Political Environment: </a:t>
            </a:r>
            <a:br>
              <a:rPr lang="en-US" dirty="0"/>
            </a:br>
            <a:r>
              <a:rPr lang="en-US" dirty="0"/>
              <a:t>Examples from the Front Lines</a:t>
            </a:r>
          </a:p>
        </p:txBody>
      </p:sp>
      <p:sp>
        <p:nvSpPr>
          <p:cNvPr id="3" name="Content Placeholder 2"/>
          <p:cNvSpPr>
            <a:spLocks noGrp="1"/>
          </p:cNvSpPr>
          <p:nvPr>
            <p:ph sz="quarter" idx="1"/>
          </p:nvPr>
        </p:nvSpPr>
        <p:spPr>
          <a:xfrm>
            <a:off x="301752" y="2278743"/>
            <a:ext cx="8503920" cy="4572000"/>
          </a:xfrm>
        </p:spPr>
        <p:txBody>
          <a:bodyPr>
            <a:normAutofit/>
          </a:bodyPr>
          <a:lstStyle/>
          <a:p>
            <a:pPr marL="0" indent="0">
              <a:buNone/>
            </a:pPr>
            <a:r>
              <a:rPr lang="en-US" sz="3600" dirty="0"/>
              <a:t>Lack of clarity on priorities during the crisis induces frustration and anger</a:t>
            </a:r>
          </a:p>
          <a:p>
            <a:endParaRPr lang="en-US" sz="3200" dirty="0"/>
          </a:p>
        </p:txBody>
      </p:sp>
    </p:spTree>
    <p:extLst>
      <p:ext uri="{BB962C8B-B14F-4D97-AF65-F5344CB8AC3E}">
        <p14:creationId xmlns:p14="http://schemas.microsoft.com/office/powerpoint/2010/main" val="2712161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79476"/>
            <a:ext cx="8534400" cy="758952"/>
          </a:xfrm>
        </p:spPr>
        <p:txBody>
          <a:bodyPr>
            <a:normAutofit fontScale="90000"/>
          </a:bodyPr>
          <a:lstStyle/>
          <a:p>
            <a:r>
              <a:rPr lang="en-US" dirty="0"/>
              <a:t>The Political Environment: </a:t>
            </a:r>
            <a:br>
              <a:rPr lang="en-US" dirty="0"/>
            </a:br>
            <a:r>
              <a:rPr lang="en-US" dirty="0"/>
              <a:t>Examples from the Front Lines</a:t>
            </a:r>
          </a:p>
        </p:txBody>
      </p:sp>
      <p:sp>
        <p:nvSpPr>
          <p:cNvPr id="3" name="Content Placeholder 2"/>
          <p:cNvSpPr>
            <a:spLocks noGrp="1"/>
          </p:cNvSpPr>
          <p:nvPr>
            <p:ph sz="quarter" idx="1"/>
          </p:nvPr>
        </p:nvSpPr>
        <p:spPr>
          <a:xfrm>
            <a:off x="301752" y="2278743"/>
            <a:ext cx="8503920" cy="4572000"/>
          </a:xfrm>
        </p:spPr>
        <p:txBody>
          <a:bodyPr>
            <a:normAutofit/>
          </a:bodyPr>
          <a:lstStyle/>
          <a:p>
            <a:pPr marL="0" indent="0">
              <a:buNone/>
            </a:pPr>
            <a:r>
              <a:rPr lang="en-US" sz="3600" dirty="0"/>
              <a:t>Conflicting information leads to noncompliance of health directives regarding distancing and masks.</a:t>
            </a:r>
          </a:p>
          <a:p>
            <a:pPr marL="0" indent="0">
              <a:buNone/>
            </a:pPr>
            <a:endParaRPr lang="en-US" sz="3200" dirty="0"/>
          </a:p>
        </p:txBody>
      </p:sp>
    </p:spTree>
    <p:extLst>
      <p:ext uri="{BB962C8B-B14F-4D97-AF65-F5344CB8AC3E}">
        <p14:creationId xmlns:p14="http://schemas.microsoft.com/office/powerpoint/2010/main" val="27512049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79476"/>
            <a:ext cx="8534400" cy="758952"/>
          </a:xfrm>
        </p:spPr>
        <p:txBody>
          <a:bodyPr>
            <a:normAutofit fontScale="90000"/>
          </a:bodyPr>
          <a:lstStyle/>
          <a:p>
            <a:r>
              <a:rPr lang="en-US" dirty="0"/>
              <a:t>The Political Environment: </a:t>
            </a:r>
            <a:br>
              <a:rPr lang="en-US" dirty="0"/>
            </a:br>
            <a:r>
              <a:rPr lang="en-US" dirty="0"/>
              <a:t>Examples from the Front Lines</a:t>
            </a:r>
          </a:p>
        </p:txBody>
      </p:sp>
      <p:sp>
        <p:nvSpPr>
          <p:cNvPr id="3" name="Content Placeholder 2"/>
          <p:cNvSpPr>
            <a:spLocks noGrp="1"/>
          </p:cNvSpPr>
          <p:nvPr>
            <p:ph sz="quarter" idx="1"/>
          </p:nvPr>
        </p:nvSpPr>
        <p:spPr>
          <a:xfrm>
            <a:off x="301752" y="2278743"/>
            <a:ext cx="8503920" cy="4572000"/>
          </a:xfrm>
        </p:spPr>
        <p:txBody>
          <a:bodyPr>
            <a:normAutofit/>
          </a:bodyPr>
          <a:lstStyle/>
          <a:p>
            <a:pPr marL="0" indent="0">
              <a:buNone/>
            </a:pPr>
            <a:r>
              <a:rPr lang="en-US" sz="3600" dirty="0"/>
              <a:t>City and national politics is determining resource outlays and not community need.</a:t>
            </a:r>
          </a:p>
          <a:p>
            <a:pPr marL="0" indent="0">
              <a:buNone/>
            </a:pPr>
            <a:endParaRPr lang="en-US" sz="3200" dirty="0"/>
          </a:p>
        </p:txBody>
      </p:sp>
    </p:spTree>
    <p:extLst>
      <p:ext uri="{BB962C8B-B14F-4D97-AF65-F5344CB8AC3E}">
        <p14:creationId xmlns:p14="http://schemas.microsoft.com/office/powerpoint/2010/main" val="3662106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79476"/>
            <a:ext cx="8534400" cy="758952"/>
          </a:xfrm>
        </p:spPr>
        <p:txBody>
          <a:bodyPr>
            <a:normAutofit fontScale="90000"/>
          </a:bodyPr>
          <a:lstStyle/>
          <a:p>
            <a:r>
              <a:rPr lang="en-US" dirty="0"/>
              <a:t>The Political Environment: </a:t>
            </a:r>
            <a:br>
              <a:rPr lang="en-US" dirty="0"/>
            </a:br>
            <a:r>
              <a:rPr lang="en-US" dirty="0"/>
              <a:t>Examples from the Front Lines</a:t>
            </a:r>
          </a:p>
        </p:txBody>
      </p:sp>
      <p:sp>
        <p:nvSpPr>
          <p:cNvPr id="3" name="Content Placeholder 2"/>
          <p:cNvSpPr>
            <a:spLocks noGrp="1"/>
          </p:cNvSpPr>
          <p:nvPr>
            <p:ph sz="quarter" idx="1"/>
          </p:nvPr>
        </p:nvSpPr>
        <p:spPr>
          <a:xfrm>
            <a:off x="301752" y="2278743"/>
            <a:ext cx="8503920" cy="4572000"/>
          </a:xfrm>
        </p:spPr>
        <p:txBody>
          <a:bodyPr>
            <a:normAutofit/>
          </a:bodyPr>
          <a:lstStyle/>
          <a:p>
            <a:pPr marL="0" indent="0">
              <a:buNone/>
            </a:pPr>
            <a:r>
              <a:rPr lang="en-US" sz="3600" dirty="0"/>
              <a:t>New information from federal sources less reliable or timely than the actions taken by State and County governments. </a:t>
            </a:r>
          </a:p>
          <a:p>
            <a:endParaRPr lang="en-US" sz="3600" dirty="0"/>
          </a:p>
          <a:p>
            <a:endParaRPr lang="en-US" sz="3200" dirty="0"/>
          </a:p>
          <a:p>
            <a:pPr marL="0" indent="0">
              <a:buNone/>
            </a:pPr>
            <a:endParaRPr lang="en-US" sz="3200" dirty="0"/>
          </a:p>
        </p:txBody>
      </p:sp>
    </p:spTree>
    <p:extLst>
      <p:ext uri="{BB962C8B-B14F-4D97-AF65-F5344CB8AC3E}">
        <p14:creationId xmlns:p14="http://schemas.microsoft.com/office/powerpoint/2010/main" val="1716391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eaLnBrk="1" hangingPunct="1">
              <a:defRPr/>
            </a:pPr>
            <a:r>
              <a:rPr lang="en-US" sz="4000" dirty="0"/>
              <a:t>Conclusion	</a:t>
            </a:r>
          </a:p>
        </p:txBody>
      </p:sp>
      <p:sp>
        <p:nvSpPr>
          <p:cNvPr id="49155" name="Rectangle 3"/>
          <p:cNvSpPr>
            <a:spLocks noGrp="1" noChangeArrowheads="1"/>
          </p:cNvSpPr>
          <p:nvPr>
            <p:ph type="body" idx="1"/>
          </p:nvPr>
        </p:nvSpPr>
        <p:spPr>
          <a:xfrm>
            <a:off x="301752" y="1371600"/>
            <a:ext cx="8503920" cy="4572000"/>
          </a:xfrm>
        </p:spPr>
        <p:txBody>
          <a:bodyPr>
            <a:noAutofit/>
          </a:bodyPr>
          <a:lstStyle/>
          <a:p>
            <a:pPr>
              <a:spcBef>
                <a:spcPts val="0"/>
              </a:spcBef>
              <a:spcAft>
                <a:spcPts val="600"/>
              </a:spcAft>
            </a:pPr>
            <a:r>
              <a:rPr lang="en-US" sz="3000" dirty="0"/>
              <a:t>Mixed messaging from political elites has real impacts on the ground</a:t>
            </a:r>
          </a:p>
          <a:p>
            <a:pPr>
              <a:spcBef>
                <a:spcPts val="0"/>
              </a:spcBef>
              <a:spcAft>
                <a:spcPts val="600"/>
              </a:spcAft>
            </a:pPr>
            <a:r>
              <a:rPr lang="en-US" sz="3000" dirty="0"/>
              <a:t>Citizens rely on political elites for information under crisis conditions</a:t>
            </a:r>
          </a:p>
          <a:p>
            <a:pPr>
              <a:spcBef>
                <a:spcPts val="0"/>
              </a:spcBef>
              <a:spcAft>
                <a:spcPts val="600"/>
              </a:spcAft>
            </a:pPr>
            <a:r>
              <a:rPr lang="en-US" sz="3000" dirty="0"/>
              <a:t>It helps to have positively </a:t>
            </a:r>
            <a:r>
              <a:rPr lang="en-US" sz="3000" dirty="0" err="1"/>
              <a:t>valenced</a:t>
            </a:r>
            <a:r>
              <a:rPr lang="en-US" sz="3000" dirty="0"/>
              <a:t> brand equity in order to gain people’s confidence</a:t>
            </a:r>
          </a:p>
          <a:p>
            <a:pPr lvl="1">
              <a:spcBef>
                <a:spcPts val="0"/>
              </a:spcBef>
              <a:spcAft>
                <a:spcPts val="600"/>
              </a:spcAft>
            </a:pPr>
            <a:r>
              <a:rPr lang="en-US" sz="2500" dirty="0"/>
              <a:t>Partisan identification determines, in part, how much confidence people have in those sources</a:t>
            </a:r>
          </a:p>
          <a:p>
            <a:pPr>
              <a:spcBef>
                <a:spcPts val="0"/>
              </a:spcBef>
              <a:spcAft>
                <a:spcPts val="600"/>
              </a:spcAft>
            </a:pPr>
            <a:r>
              <a:rPr lang="en-US" sz="3000" dirty="0"/>
              <a:t>Uncertainty leads to conflicting views that complicate the jobs of those on the front-lines</a:t>
            </a:r>
          </a:p>
          <a:p>
            <a:pPr marL="0" indent="0">
              <a:spcBef>
                <a:spcPts val="0"/>
              </a:spcBef>
              <a:spcAft>
                <a:spcPts val="600"/>
              </a:spcAft>
              <a:buNone/>
            </a:pPr>
            <a:endParaRPr lang="en-US" sz="3200" dirty="0"/>
          </a:p>
        </p:txBody>
      </p:sp>
    </p:spTree>
    <p:extLst>
      <p:ext uri="{BB962C8B-B14F-4D97-AF65-F5344CB8AC3E}">
        <p14:creationId xmlns:p14="http://schemas.microsoft.com/office/powerpoint/2010/main" val="32566567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Rectangle 3"/>
          <p:cNvSpPr>
            <a:spLocks noGrp="1" noChangeArrowheads="1"/>
          </p:cNvSpPr>
          <p:nvPr>
            <p:ph type="body" idx="4294967295"/>
          </p:nvPr>
        </p:nvSpPr>
        <p:spPr>
          <a:xfrm>
            <a:off x="319881" y="1447800"/>
            <a:ext cx="8504238" cy="4572000"/>
          </a:xfrm>
        </p:spPr>
        <p:txBody>
          <a:bodyPr>
            <a:noAutofit/>
          </a:bodyPr>
          <a:lstStyle/>
          <a:p>
            <a:pPr marL="0" indent="0" algn="ctr">
              <a:spcBef>
                <a:spcPts val="0"/>
              </a:spcBef>
              <a:spcAft>
                <a:spcPts val="600"/>
              </a:spcAft>
              <a:buNone/>
            </a:pPr>
            <a:endParaRPr lang="en-US" sz="3000" i="1" dirty="0"/>
          </a:p>
          <a:p>
            <a:pPr marL="0" indent="0" algn="ctr">
              <a:spcBef>
                <a:spcPts val="0"/>
              </a:spcBef>
              <a:spcAft>
                <a:spcPts val="600"/>
              </a:spcAft>
              <a:buNone/>
            </a:pPr>
            <a:r>
              <a:rPr lang="en-US" sz="4400" b="1" i="1" dirty="0"/>
              <a:t>Thanks!</a:t>
            </a:r>
          </a:p>
          <a:p>
            <a:pPr marL="0" indent="0" algn="ctr">
              <a:spcBef>
                <a:spcPts val="0"/>
              </a:spcBef>
              <a:spcAft>
                <a:spcPts val="600"/>
              </a:spcAft>
              <a:buNone/>
            </a:pPr>
            <a:endParaRPr lang="en-US" sz="4400" b="1" i="1" dirty="0"/>
          </a:p>
          <a:p>
            <a:pPr marL="0" indent="0" algn="ctr">
              <a:spcBef>
                <a:spcPts val="0"/>
              </a:spcBef>
              <a:spcAft>
                <a:spcPts val="600"/>
              </a:spcAft>
              <a:buNone/>
            </a:pPr>
            <a:endParaRPr lang="en-US" sz="4400" b="1" i="1" dirty="0"/>
          </a:p>
          <a:p>
            <a:pPr marL="0" indent="0">
              <a:spcBef>
                <a:spcPts val="0"/>
              </a:spcBef>
              <a:spcAft>
                <a:spcPts val="600"/>
              </a:spcAft>
              <a:buNone/>
            </a:pPr>
            <a:endParaRPr lang="en-US" sz="3200" dirty="0"/>
          </a:p>
        </p:txBody>
      </p:sp>
      <p:pic>
        <p:nvPicPr>
          <p:cNvPr id="6" name="Picture 3">
            <a:extLst>
              <a:ext uri="{FF2B5EF4-FFF2-40B4-BE49-F238E27FC236}">
                <a16:creationId xmlns:a16="http://schemas.microsoft.com/office/drawing/2014/main" id="{27AD2382-7433-4F7C-B9A4-FCBCB26F4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76600"/>
            <a:ext cx="7886702"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896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An Introduction</a:t>
            </a:r>
          </a:p>
        </p:txBody>
      </p:sp>
      <p:sp>
        <p:nvSpPr>
          <p:cNvPr id="3" name="Content Placeholder 2"/>
          <p:cNvSpPr>
            <a:spLocks noGrp="1"/>
          </p:cNvSpPr>
          <p:nvPr>
            <p:ph sz="quarter" idx="1"/>
          </p:nvPr>
        </p:nvSpPr>
        <p:spPr>
          <a:xfrm>
            <a:off x="304800" y="1524000"/>
            <a:ext cx="8503920" cy="4572000"/>
          </a:xfrm>
        </p:spPr>
        <p:txBody>
          <a:bodyPr>
            <a:noAutofit/>
          </a:bodyPr>
          <a:lstStyle/>
          <a:p>
            <a:r>
              <a:rPr lang="en-US" sz="2400" b="1" i="1" dirty="0"/>
              <a:t>Today’s talk: Mixed Institutional Messaging</a:t>
            </a:r>
          </a:p>
          <a:p>
            <a:pPr marL="0" indent="0">
              <a:buNone/>
            </a:pPr>
            <a:endParaRPr lang="en-US" sz="2400" b="1" i="1" dirty="0"/>
          </a:p>
          <a:p>
            <a:r>
              <a:rPr lang="en-US" sz="2400" b="1" dirty="0"/>
              <a:t>Setting: </a:t>
            </a:r>
            <a:r>
              <a:rPr lang="en-US" sz="2400" dirty="0"/>
              <a:t>COVID-19 Crisis in the United States</a:t>
            </a:r>
          </a:p>
          <a:p>
            <a:pPr marL="0" indent="0">
              <a:buNone/>
            </a:pPr>
            <a:endParaRPr lang="en-US" sz="2400" i="1" dirty="0"/>
          </a:p>
          <a:p>
            <a:pPr>
              <a:spcAft>
                <a:spcPts val="600"/>
              </a:spcAft>
            </a:pPr>
            <a:r>
              <a:rPr lang="en-US" sz="2400" b="1" dirty="0"/>
              <a:t>Objective 2: </a:t>
            </a:r>
            <a:r>
              <a:rPr lang="en-US" sz="2400" i="1" dirty="0"/>
              <a:t>To test President Trump’s implicit brand equity during the crisis</a:t>
            </a:r>
            <a:endParaRPr lang="en-US" sz="2400" b="1" dirty="0"/>
          </a:p>
          <a:p>
            <a:pPr lvl="1">
              <a:spcAft>
                <a:spcPts val="600"/>
              </a:spcAft>
            </a:pPr>
            <a:r>
              <a:rPr lang="en-US" sz="1900" i="1" dirty="0"/>
              <a:t>The “Trump” brand has a long legacy in both the private sector and in politics.</a:t>
            </a:r>
          </a:p>
          <a:p>
            <a:pPr lvl="1"/>
            <a:r>
              <a:rPr lang="en-US" sz="1900" i="1" dirty="0"/>
              <a:t>We test the extent to which the Trump administration’s use of Trump’s name in public service announcements is associated with how citizens approve of his job during the crisis</a:t>
            </a:r>
          </a:p>
        </p:txBody>
      </p:sp>
    </p:spTree>
    <p:extLst>
      <p:ext uri="{BB962C8B-B14F-4D97-AF65-F5344CB8AC3E}">
        <p14:creationId xmlns:p14="http://schemas.microsoft.com/office/powerpoint/2010/main" val="195906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290" name="Picture 2" descr="I'm Mentally and Physically Exhausted.' Healthcare Workers ...">
            <a:extLst>
              <a:ext uri="{FF2B5EF4-FFF2-40B4-BE49-F238E27FC236}">
                <a16:creationId xmlns:a16="http://schemas.microsoft.com/office/drawing/2014/main" id="{343A5A45-7709-4425-AF9A-82DBD47444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0" y="20574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12 Stories of Frontline Workers Helping Others Amid COVID-19 | TIME">
            <a:extLst>
              <a:ext uri="{FF2B5EF4-FFF2-40B4-BE49-F238E27FC236}">
                <a16:creationId xmlns:a16="http://schemas.microsoft.com/office/drawing/2014/main" id="{CE8D7467-54F6-43EA-8302-E0CF79EA29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ealth Workers Are the Frontline Soldiers Against Covid-19. Let's ...">
            <a:extLst>
              <a:ext uri="{FF2B5EF4-FFF2-40B4-BE49-F238E27FC236}">
                <a16:creationId xmlns:a16="http://schemas.microsoft.com/office/drawing/2014/main" id="{B9E5AD23-DCB2-480D-8AA8-87272B505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7444" y="4358746"/>
            <a:ext cx="48768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Opinion | The Heroism of Health Workers in the Coronavirus Crisis ...">
            <a:extLst>
              <a:ext uri="{FF2B5EF4-FFF2-40B4-BE49-F238E27FC236}">
                <a16:creationId xmlns:a16="http://schemas.microsoft.com/office/drawing/2014/main" id="{E5131DC0-2618-45BE-B038-0238EAB3A0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2286000"/>
            <a:ext cx="50292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COVID-19 is the leading cause of death in L.A. County, public ...">
            <a:extLst>
              <a:ext uri="{FF2B5EF4-FFF2-40B4-BE49-F238E27FC236}">
                <a16:creationId xmlns:a16="http://schemas.microsoft.com/office/drawing/2014/main" id="{E183E5F3-5ED2-45FD-B1C6-1489FCE3D0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4940" y="559682"/>
            <a:ext cx="6224882" cy="3501496"/>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Anti-lockdown protesters gather at the Michigan statehouse – East ...">
            <a:extLst>
              <a:ext uri="{FF2B5EF4-FFF2-40B4-BE49-F238E27FC236}">
                <a16:creationId xmlns:a16="http://schemas.microsoft.com/office/drawing/2014/main" id="{89E10187-BF4E-468D-8484-9212002869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6692" y="1295400"/>
            <a:ext cx="7070615" cy="4705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91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ppt_x"/>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6"/>
                                        </p:tgtEl>
                                        <p:attrNameLst>
                                          <p:attrName>style.visibility</p:attrName>
                                        </p:attrNameLst>
                                      </p:cBhvr>
                                      <p:to>
                                        <p:strVal val="visible"/>
                                      </p:to>
                                    </p:set>
                                    <p:anim calcmode="lin" valueType="num">
                                      <p:cBhvr additive="base">
                                        <p:cTn id="19" dur="500" fill="hold"/>
                                        <p:tgtEl>
                                          <p:spTgt spid="12296"/>
                                        </p:tgtEl>
                                        <p:attrNameLst>
                                          <p:attrName>ppt_x</p:attrName>
                                        </p:attrNameLst>
                                      </p:cBhvr>
                                      <p:tavLst>
                                        <p:tav tm="0">
                                          <p:val>
                                            <p:strVal val="#ppt_x"/>
                                          </p:val>
                                        </p:tav>
                                        <p:tav tm="100000">
                                          <p:val>
                                            <p:strVal val="#ppt_x"/>
                                          </p:val>
                                        </p:tav>
                                      </p:tavLst>
                                    </p:anim>
                                    <p:anim calcmode="lin" valueType="num">
                                      <p:cBhvr additive="base">
                                        <p:cTn id="20"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8"/>
                                        </p:tgtEl>
                                        <p:attrNameLst>
                                          <p:attrName>style.visibility</p:attrName>
                                        </p:attrNameLst>
                                      </p:cBhvr>
                                      <p:to>
                                        <p:strVal val="visible"/>
                                      </p:to>
                                    </p:set>
                                    <p:anim calcmode="lin" valueType="num">
                                      <p:cBhvr additive="base">
                                        <p:cTn id="25" dur="500" fill="hold"/>
                                        <p:tgtEl>
                                          <p:spTgt spid="12298"/>
                                        </p:tgtEl>
                                        <p:attrNameLst>
                                          <p:attrName>ppt_x</p:attrName>
                                        </p:attrNameLst>
                                      </p:cBhvr>
                                      <p:tavLst>
                                        <p:tav tm="0">
                                          <p:val>
                                            <p:strVal val="#ppt_x"/>
                                          </p:val>
                                        </p:tav>
                                        <p:tav tm="100000">
                                          <p:val>
                                            <p:strVal val="#ppt_x"/>
                                          </p:val>
                                        </p:tav>
                                      </p:tavLst>
                                    </p:anim>
                                    <p:anim calcmode="lin" valueType="num">
                                      <p:cBhvr additive="base">
                                        <p:cTn id="26" dur="500" fill="hold"/>
                                        <p:tgtEl>
                                          <p:spTgt spid="122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300"/>
                                        </p:tgtEl>
                                        <p:attrNameLst>
                                          <p:attrName>style.visibility</p:attrName>
                                        </p:attrNameLst>
                                      </p:cBhvr>
                                      <p:to>
                                        <p:strVal val="visible"/>
                                      </p:to>
                                    </p:set>
                                    <p:anim calcmode="lin" valueType="num">
                                      <p:cBhvr additive="base">
                                        <p:cTn id="31" dur="500" fill="hold"/>
                                        <p:tgtEl>
                                          <p:spTgt spid="12300"/>
                                        </p:tgtEl>
                                        <p:attrNameLst>
                                          <p:attrName>ppt_x</p:attrName>
                                        </p:attrNameLst>
                                      </p:cBhvr>
                                      <p:tavLst>
                                        <p:tav tm="0">
                                          <p:val>
                                            <p:strVal val="#ppt_x"/>
                                          </p:val>
                                        </p:tav>
                                        <p:tav tm="100000">
                                          <p:val>
                                            <p:strVal val="#ppt_x"/>
                                          </p:val>
                                        </p:tav>
                                      </p:tavLst>
                                    </p:anim>
                                    <p:anim calcmode="lin" valueType="num">
                                      <p:cBhvr additive="base">
                                        <p:cTn id="32" dur="500" fill="hold"/>
                                        <p:tgtEl>
                                          <p:spTgt spid="1230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302"/>
                                        </p:tgtEl>
                                        <p:attrNameLst>
                                          <p:attrName>style.visibility</p:attrName>
                                        </p:attrNameLst>
                                      </p:cBhvr>
                                      <p:to>
                                        <p:strVal val="visible"/>
                                      </p:to>
                                    </p:set>
                                    <p:anim calcmode="lin" valueType="num">
                                      <p:cBhvr additive="base">
                                        <p:cTn id="37" dur="500" fill="hold"/>
                                        <p:tgtEl>
                                          <p:spTgt spid="12302"/>
                                        </p:tgtEl>
                                        <p:attrNameLst>
                                          <p:attrName>ppt_x</p:attrName>
                                        </p:attrNameLst>
                                      </p:cBhvr>
                                      <p:tavLst>
                                        <p:tav tm="0">
                                          <p:val>
                                            <p:strVal val="#ppt_x"/>
                                          </p:val>
                                        </p:tav>
                                        <p:tav tm="100000">
                                          <p:val>
                                            <p:strVal val="#ppt_x"/>
                                          </p:val>
                                        </p:tav>
                                      </p:tavLst>
                                    </p:anim>
                                    <p:anim calcmode="lin" valueType="num">
                                      <p:cBhvr additive="base">
                                        <p:cTn id="38" dur="500" fill="hold"/>
                                        <p:tgtEl>
                                          <p:spTgt spid="123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An Introduction</a:t>
            </a:r>
          </a:p>
        </p:txBody>
      </p:sp>
      <p:sp>
        <p:nvSpPr>
          <p:cNvPr id="3" name="Content Placeholder 2"/>
          <p:cNvSpPr>
            <a:spLocks noGrp="1"/>
          </p:cNvSpPr>
          <p:nvPr>
            <p:ph sz="quarter" idx="1"/>
          </p:nvPr>
        </p:nvSpPr>
        <p:spPr>
          <a:xfrm>
            <a:off x="304800" y="1524000"/>
            <a:ext cx="8503920" cy="4572000"/>
          </a:xfrm>
        </p:spPr>
        <p:txBody>
          <a:bodyPr>
            <a:noAutofit/>
          </a:bodyPr>
          <a:lstStyle/>
          <a:p>
            <a:r>
              <a:rPr lang="en-US" sz="2400" b="1" i="1" dirty="0"/>
              <a:t>Today’s talk: Mixed Institutional Messaging</a:t>
            </a:r>
          </a:p>
          <a:p>
            <a:pPr marL="0" indent="0">
              <a:buNone/>
            </a:pPr>
            <a:endParaRPr lang="en-US" sz="2400" b="1" i="1" dirty="0"/>
          </a:p>
          <a:p>
            <a:r>
              <a:rPr lang="en-US" sz="2400" b="1" dirty="0"/>
              <a:t>Setting: </a:t>
            </a:r>
            <a:r>
              <a:rPr lang="en-US" sz="2400" dirty="0"/>
              <a:t>COVID-19 Crisis in Los Angeles County</a:t>
            </a:r>
          </a:p>
          <a:p>
            <a:pPr marL="0" indent="0">
              <a:buNone/>
            </a:pPr>
            <a:endParaRPr lang="en-US" sz="2400" i="1" dirty="0"/>
          </a:p>
          <a:p>
            <a:pPr>
              <a:spcAft>
                <a:spcPts val="600"/>
              </a:spcAft>
            </a:pPr>
            <a:r>
              <a:rPr lang="en-US" sz="2400" b="1" dirty="0"/>
              <a:t>Objective 3: </a:t>
            </a:r>
            <a:r>
              <a:rPr lang="en-US" sz="2400" i="1" dirty="0"/>
              <a:t>To understand how mixed institutional messaging during the crisis at the national and state level can affect front-line workers at the local level</a:t>
            </a:r>
          </a:p>
          <a:p>
            <a:pPr lvl="1">
              <a:spcAft>
                <a:spcPts val="600"/>
              </a:spcAft>
            </a:pPr>
            <a:r>
              <a:rPr lang="en-US" sz="1900" i="1" dirty="0"/>
              <a:t>In a “diary method approach,” we followed over 200 local government employees who filled out daily journals for three weeks (April 13-April 30, 2020) in the midst of the crisis.</a:t>
            </a:r>
          </a:p>
          <a:p>
            <a:pPr lvl="1">
              <a:spcAft>
                <a:spcPts val="600"/>
              </a:spcAft>
            </a:pPr>
            <a:r>
              <a:rPr lang="en-US" sz="1900" i="1" dirty="0"/>
              <a:t>Provides real-time insights on the stresses that mixed institutional messaging can cause as well as the emotional labor public servants employ when engaging with the public.</a:t>
            </a:r>
          </a:p>
        </p:txBody>
      </p:sp>
    </p:spTree>
    <p:extLst>
      <p:ext uri="{BB962C8B-B14F-4D97-AF65-F5344CB8AC3E}">
        <p14:creationId xmlns:p14="http://schemas.microsoft.com/office/powerpoint/2010/main" val="364658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subTitle" idx="1"/>
          </p:nvPr>
        </p:nvSpPr>
        <p:spPr>
          <a:xfrm>
            <a:off x="1371600" y="2209800"/>
            <a:ext cx="6400800" cy="3429000"/>
          </a:xfrm>
        </p:spPr>
        <p:txBody>
          <a:bodyPr>
            <a:noAutofit/>
          </a:bodyPr>
          <a:lstStyle/>
          <a:p>
            <a:pPr eaLnBrk="1" hangingPunct="1">
              <a:defRPr/>
            </a:pPr>
            <a:endParaRPr lang="en-US" sz="2400" cap="none" dirty="0"/>
          </a:p>
          <a:p>
            <a:pPr eaLnBrk="1" hangingPunct="1">
              <a:spcAft>
                <a:spcPts val="600"/>
              </a:spcAft>
              <a:defRPr/>
            </a:pPr>
            <a:r>
              <a:rPr lang="en-US" sz="2800" cap="none" dirty="0"/>
              <a:t>William Resh</a:t>
            </a:r>
          </a:p>
          <a:p>
            <a:pPr eaLnBrk="1" hangingPunct="1">
              <a:spcAft>
                <a:spcPts val="600"/>
              </a:spcAft>
              <a:defRPr/>
            </a:pPr>
            <a:endParaRPr lang="en-US" sz="2400" cap="none" dirty="0"/>
          </a:p>
          <a:p>
            <a:pPr eaLnBrk="1" hangingPunct="1">
              <a:spcAft>
                <a:spcPts val="600"/>
              </a:spcAft>
              <a:defRPr/>
            </a:pPr>
            <a:endParaRPr lang="en-US" sz="2000" cap="none" dirty="0"/>
          </a:p>
          <a:p>
            <a:pPr>
              <a:spcAft>
                <a:spcPts val="600"/>
              </a:spcAft>
              <a:defRPr/>
            </a:pPr>
            <a:r>
              <a:rPr lang="en-US" sz="2400" cap="none" dirty="0" err="1"/>
              <a:t>Tima</a:t>
            </a:r>
            <a:r>
              <a:rPr lang="en-US" sz="2400" cap="none" dirty="0"/>
              <a:t> </a:t>
            </a:r>
            <a:r>
              <a:rPr lang="en-US" sz="2400" cap="none" dirty="0" err="1"/>
              <a:t>Moldogaziev</a:t>
            </a:r>
            <a:endParaRPr lang="en-US" sz="2400" cap="none" dirty="0"/>
          </a:p>
          <a:p>
            <a:pPr>
              <a:spcAft>
                <a:spcPts val="600"/>
              </a:spcAft>
              <a:defRPr/>
            </a:pPr>
            <a:r>
              <a:rPr lang="en-US" sz="1800" cap="none" dirty="0"/>
              <a:t>Penn State University</a:t>
            </a:r>
          </a:p>
          <a:p>
            <a:pPr>
              <a:spcAft>
                <a:spcPts val="600"/>
              </a:spcAft>
              <a:defRPr/>
            </a:pPr>
            <a:r>
              <a:rPr lang="en-US" sz="1800" cap="none" dirty="0"/>
              <a:t>&amp;</a:t>
            </a:r>
          </a:p>
          <a:p>
            <a:pPr>
              <a:spcAft>
                <a:spcPts val="600"/>
              </a:spcAft>
              <a:defRPr/>
            </a:pPr>
            <a:r>
              <a:rPr lang="en-US" sz="2400" cap="none" dirty="0"/>
              <a:t>John D. Marvel </a:t>
            </a:r>
          </a:p>
          <a:p>
            <a:pPr>
              <a:spcAft>
                <a:spcPts val="600"/>
              </a:spcAft>
              <a:defRPr/>
            </a:pPr>
            <a:r>
              <a:rPr lang="en-US" sz="1800" cap="none" dirty="0"/>
              <a:t>George Mason University</a:t>
            </a:r>
          </a:p>
          <a:p>
            <a:pPr eaLnBrk="1" hangingPunct="1">
              <a:spcAft>
                <a:spcPts val="600"/>
              </a:spcAft>
              <a:defRPr/>
            </a:pPr>
            <a:endParaRPr lang="en-US" sz="2000" cap="none" dirty="0"/>
          </a:p>
          <a:p>
            <a:pPr eaLnBrk="1" hangingPunct="1">
              <a:spcAft>
                <a:spcPts val="600"/>
              </a:spcAft>
              <a:defRPr/>
            </a:pPr>
            <a:endParaRPr lang="en-US" sz="1400" cap="none" dirty="0"/>
          </a:p>
          <a:p>
            <a:pPr eaLnBrk="1" hangingPunct="1">
              <a:spcAft>
                <a:spcPts val="600"/>
              </a:spcAft>
              <a:defRPr/>
            </a:pPr>
            <a:endParaRPr lang="en-US" sz="1400" cap="none" dirty="0"/>
          </a:p>
          <a:p>
            <a:pPr eaLnBrk="1" hangingPunct="1">
              <a:defRPr/>
            </a:pPr>
            <a:endParaRPr lang="en-US" sz="1400" cap="none" dirty="0"/>
          </a:p>
          <a:p>
            <a:pPr eaLnBrk="1" hangingPunct="1">
              <a:defRPr/>
            </a:pPr>
            <a:endParaRPr lang="en-US" sz="1400" cap="none" dirty="0"/>
          </a:p>
        </p:txBody>
      </p:sp>
      <p:sp>
        <p:nvSpPr>
          <p:cNvPr id="60418" name="Rectangle 2"/>
          <p:cNvSpPr>
            <a:spLocks noGrp="1" noChangeArrowheads="1"/>
          </p:cNvSpPr>
          <p:nvPr>
            <p:ph type="ctrTitle"/>
          </p:nvPr>
        </p:nvSpPr>
        <p:spPr>
          <a:xfrm>
            <a:off x="320490" y="228600"/>
            <a:ext cx="8565781" cy="1920875"/>
          </a:xfrm>
        </p:spPr>
        <p:txBody>
          <a:bodyPr>
            <a:noAutofit/>
          </a:bodyPr>
          <a:lstStyle/>
          <a:p>
            <a:r>
              <a:rPr lang="en-US" sz="3200" b="1" dirty="0"/>
              <a:t>Mixed Institutional Messages and Bayesian Updating under Uncertainty: A COVID-19 Case Study</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776" y="3276600"/>
            <a:ext cx="3450448" cy="76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5516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TotalTime>
  <Words>1868</Words>
  <Application>Microsoft Office PowerPoint</Application>
  <PresentationFormat>On-screen Show (4:3)</PresentationFormat>
  <Paragraphs>223</Paragraphs>
  <Slides>58</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58</vt:i4>
      </vt:variant>
    </vt:vector>
  </HeadingPairs>
  <TitlesOfParts>
    <vt:vector size="67" baseType="lpstr">
      <vt:lpstr>Arial</vt:lpstr>
      <vt:lpstr>Calibri</vt:lpstr>
      <vt:lpstr>Calibri Light</vt:lpstr>
      <vt:lpstr>Garamond</vt:lpstr>
      <vt:lpstr>Georgia</vt:lpstr>
      <vt:lpstr>Wingdings</vt:lpstr>
      <vt:lpstr>Wingdings 2</vt:lpstr>
      <vt:lpstr>Civic</vt:lpstr>
      <vt:lpstr>Office Theme</vt:lpstr>
      <vt:lpstr>The Effects of Mixed Institutional Messaging During the COVID-19 Crisis</vt:lpstr>
      <vt:lpstr>An Introduction</vt:lpstr>
      <vt:lpstr>PowerPoint Presentation</vt:lpstr>
      <vt:lpstr>An Introduction</vt:lpstr>
      <vt:lpstr>PowerPoint Presentation</vt:lpstr>
      <vt:lpstr>An Introduction</vt:lpstr>
      <vt:lpstr>PowerPoint Presentation</vt:lpstr>
      <vt:lpstr>An Introduction</vt:lpstr>
      <vt:lpstr>Mixed Institutional Messages and Bayesian Updating under Uncertainty: A COVID-19 Case Study</vt:lpstr>
      <vt:lpstr>To What Extent Do Voters Trust the Federal Government on Topics of Uncertainty in Crisis?</vt:lpstr>
      <vt:lpstr>PowerPoint Presentation</vt:lpstr>
      <vt:lpstr>PowerPoint Presentation</vt:lpstr>
      <vt:lpstr>PowerPoint Presentation</vt:lpstr>
      <vt:lpstr>PowerPoint Presentation</vt:lpstr>
      <vt:lpstr>PowerPoint Presentation</vt:lpstr>
      <vt:lpstr>Survey Experiment:  Updating Priors about COVID-19</vt:lpstr>
      <vt:lpstr>Survey Experiment:  Updating Priors about COVID-19</vt:lpstr>
      <vt:lpstr>PowerPoint Presentation</vt:lpstr>
      <vt:lpstr>PowerPoint Presentation</vt:lpstr>
      <vt:lpstr>PowerPoint Presentation</vt:lpstr>
      <vt:lpstr>Survey Experiment:  Updating Priors about COVID-19</vt:lpstr>
      <vt:lpstr>Survey Experiment:  Updating Priors about COVID-19</vt:lpstr>
      <vt:lpstr>Survey Experiment:  Updating Priors about COVID-19</vt:lpstr>
      <vt:lpstr>Survey Experiment:  Updating Priors about COVID-19</vt:lpstr>
      <vt:lpstr>Survey Experiment:  Updating Priors about COVID-19</vt:lpstr>
      <vt:lpstr>PowerPoint Presentation</vt:lpstr>
      <vt:lpstr>PowerPoint Presentation</vt:lpstr>
      <vt:lpstr>PowerPoint Presentation</vt:lpstr>
      <vt:lpstr>PowerPoint Presentation</vt:lpstr>
      <vt:lpstr>Take-Aways from Mixed Messaging Experiment</vt:lpstr>
      <vt:lpstr>The ‘Trump Card’ and Branding Effects of a National PSA during the COVID-19 Crisis</vt:lpstr>
      <vt:lpstr>Brand Equity and the Effects on Trump’s Reelection Campaign</vt:lpstr>
      <vt:lpstr>PowerPoint Presentation</vt:lpstr>
      <vt:lpstr>Survey Experiment:  Updating Priors about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Take-Aways from Trump Branding Experiment</vt:lpstr>
      <vt:lpstr>A Diary Method Approach to Understanding the Emotional Toll of the COVID-19 Crisis on the Front-Lines</vt:lpstr>
      <vt:lpstr>Data and Measures</vt:lpstr>
      <vt:lpstr>PowerPoint Presentation</vt:lpstr>
      <vt:lpstr>Data and Measures</vt:lpstr>
      <vt:lpstr>Data and Measures</vt:lpstr>
      <vt:lpstr>The Political Environment:  Examples from the Front Lines</vt:lpstr>
      <vt:lpstr>The Political Environment:  Examples from the Front Lines</vt:lpstr>
      <vt:lpstr>The Political Environment:  Examples from the Front Lines</vt:lpstr>
      <vt:lpstr>The Political Environment:  Examples from the Front Lines</vt:lpstr>
      <vt:lpstr>The Political Environment:  Examples from the Front Lines</vt:lpstr>
      <vt:lpstr>The Political Environment:  Examples from the Front Lines</vt:lpstr>
      <vt:lpstr>The Political Environment:  Examples from the Front Lines</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Mixed Institutional Messaging During the COVID-19 Crisis</dc:title>
  <dc:creator>William Resh</dc:creator>
  <cp:lastModifiedBy>William Resh</cp:lastModifiedBy>
  <cp:revision>1</cp:revision>
  <dcterms:created xsi:type="dcterms:W3CDTF">2020-05-06T03:40:39Z</dcterms:created>
  <dcterms:modified xsi:type="dcterms:W3CDTF">2020-05-06T19:23:46Z</dcterms:modified>
</cp:coreProperties>
</file>