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4"/>
    <p:sldMasterId id="2147483648" r:id="rId5"/>
    <p:sldMasterId id="2147483672" r:id="rId6"/>
    <p:sldMasterId id="2147483699" r:id="rId7"/>
  </p:sldMasterIdLst>
  <p:notesMasterIdLst>
    <p:notesMasterId r:id="rId40"/>
  </p:notesMasterIdLst>
  <p:sldIdLst>
    <p:sldId id="861" r:id="rId8"/>
    <p:sldId id="584" r:id="rId9"/>
    <p:sldId id="604" r:id="rId10"/>
    <p:sldId id="489" r:id="rId11"/>
    <p:sldId id="862" r:id="rId12"/>
    <p:sldId id="880" r:id="rId13"/>
    <p:sldId id="858" r:id="rId14"/>
    <p:sldId id="875" r:id="rId15"/>
    <p:sldId id="885" r:id="rId16"/>
    <p:sldId id="883" r:id="rId17"/>
    <p:sldId id="884" r:id="rId18"/>
    <p:sldId id="874" r:id="rId19"/>
    <p:sldId id="868" r:id="rId20"/>
    <p:sldId id="870" r:id="rId21"/>
    <p:sldId id="293" r:id="rId22"/>
    <p:sldId id="869" r:id="rId23"/>
    <p:sldId id="872" r:id="rId24"/>
    <p:sldId id="873" r:id="rId25"/>
    <p:sldId id="865" r:id="rId26"/>
    <p:sldId id="761" r:id="rId27"/>
    <p:sldId id="857" r:id="rId28"/>
    <p:sldId id="490" r:id="rId29"/>
    <p:sldId id="851" r:id="rId30"/>
    <p:sldId id="859" r:id="rId31"/>
    <p:sldId id="586" r:id="rId32"/>
    <p:sldId id="876" r:id="rId33"/>
    <p:sldId id="522" r:id="rId34"/>
    <p:sldId id="860" r:id="rId35"/>
    <p:sldId id="882" r:id="rId36"/>
    <p:sldId id="690" r:id="rId37"/>
    <p:sldId id="266" r:id="rId38"/>
    <p:sldId id="25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A1346-BB03-4F43-9A02-76221EB66FD3}" v="504" dt="2022-08-15T22:04:59.388"/>
    <p1510:client id="{A1C1CB2C-8E92-4E81-9E3E-40442A79EFBF}" v="2097" dt="2022-08-15T22:00:53.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Types of Transportation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DED-6045-97DE-F696301C65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DED-6045-97DE-F696301C65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DED-6045-97DE-F696301C655E}"/>
              </c:ext>
            </c:extLst>
          </c:dPt>
          <c:cat>
            <c:strRef>
              <c:f>Sheet1!$A$2:$A$4</c:f>
              <c:strCache>
                <c:ptCount val="3"/>
                <c:pt idx="0">
                  <c:v>Bus</c:v>
                </c:pt>
                <c:pt idx="1">
                  <c:v>Bike</c:v>
                </c:pt>
                <c:pt idx="2">
                  <c:v>Car</c:v>
                </c:pt>
              </c:strCache>
            </c:strRef>
          </c:cat>
          <c:val>
            <c:numRef>
              <c:f>Sheet1!$B$2:$B$4</c:f>
              <c:numCache>
                <c:formatCode>General</c:formatCode>
                <c:ptCount val="3"/>
                <c:pt idx="0">
                  <c:v>40</c:v>
                </c:pt>
                <c:pt idx="1">
                  <c:v>10</c:v>
                </c:pt>
                <c:pt idx="2">
                  <c:v>50</c:v>
                </c:pt>
              </c:numCache>
            </c:numRef>
          </c:val>
          <c:extLst>
            <c:ext xmlns:c16="http://schemas.microsoft.com/office/drawing/2014/chart" uri="{C3380CC4-5D6E-409C-BE32-E72D297353CC}">
              <c16:uniqueId val="{00000000-1AF9-194D-8EB9-6AF6CC51E2F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581F1-94EE-4710-81FF-4ADE6D4E8B39}" type="datetimeFigureOut">
              <a:rPr lang="en-US" smtClean="0"/>
              <a:t>8/16/22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79C8D-C557-47F6-89BD-24BFCE5D055A}" type="slidenum">
              <a:rPr lang="en-US" smtClean="0"/>
              <a:t>‹#›</a:t>
            </a:fld>
            <a:endParaRPr lang="en-US"/>
          </a:p>
        </p:txBody>
      </p:sp>
    </p:spTree>
    <p:extLst>
      <p:ext uri="{BB962C8B-B14F-4D97-AF65-F5344CB8AC3E}">
        <p14:creationId xmlns:p14="http://schemas.microsoft.com/office/powerpoint/2010/main" val="172383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079C8D-C557-47F6-89BD-24BFCE5D055A}" type="slidenum">
              <a:rPr lang="en-US" smtClean="0"/>
              <a:t>3</a:t>
            </a:fld>
            <a:endParaRPr lang="en-US"/>
          </a:p>
        </p:txBody>
      </p:sp>
    </p:spTree>
    <p:extLst>
      <p:ext uri="{BB962C8B-B14F-4D97-AF65-F5344CB8AC3E}">
        <p14:creationId xmlns:p14="http://schemas.microsoft.com/office/powerpoint/2010/main" val="3511307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Minh</a:t>
            </a:r>
          </a:p>
          <a:p>
            <a:pPr fontAlgn="base"/>
            <a:r>
              <a:rPr lang="en-US" b="1"/>
              <a:t>- </a:t>
            </a:r>
            <a:r>
              <a:rPr lang="en-US"/>
              <a:t>Use the table to convey data, not for decoration</a:t>
            </a:r>
          </a:p>
          <a:p>
            <a:r>
              <a:rPr lang="en-US"/>
              <a:t>- Should use template</a:t>
            </a:r>
          </a:p>
          <a:p>
            <a:br>
              <a:rPr lang="en-US"/>
            </a:br>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13</a:t>
            </a:fld>
            <a:endParaRPr lang="en-US"/>
          </a:p>
        </p:txBody>
      </p:sp>
    </p:spTree>
    <p:extLst>
      <p:ext uri="{BB962C8B-B14F-4D97-AF65-F5344CB8AC3E}">
        <p14:creationId xmlns:p14="http://schemas.microsoft.com/office/powerpoint/2010/main" val="418375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p>
          <a:p>
            <a:endParaRPr lang="en-US" b="1"/>
          </a:p>
          <a:p>
            <a:r>
              <a:rPr lang="en-US" b="1"/>
              <a:t>We should not rely on color to mark important items or differentiate items from one another.</a:t>
            </a:r>
          </a:p>
          <a:p>
            <a:endParaRPr lang="en-US" b="1"/>
          </a:p>
          <a:p>
            <a:r>
              <a:rPr lang="en-US" b="1"/>
              <a:t>Colors can enhance but should not be the sole identifier of distinction or importance. </a:t>
            </a:r>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14</a:t>
            </a:fld>
            <a:endParaRPr lang="en-US"/>
          </a:p>
        </p:txBody>
      </p:sp>
    </p:spTree>
    <p:extLst>
      <p:ext uri="{BB962C8B-B14F-4D97-AF65-F5344CB8AC3E}">
        <p14:creationId xmlns:p14="http://schemas.microsoft.com/office/powerpoint/2010/main" val="24163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p>
          <a:p>
            <a:endParaRPr lang="en-US" b="1"/>
          </a:p>
          <a:p>
            <a:r>
              <a:rPr lang="en-US" b="1"/>
              <a:t>When we do need to use color to differentiate, there are other little tricks we can use to be even more accessible.</a:t>
            </a:r>
            <a:endParaRPr lang="en-VN" b="1"/>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15</a:t>
            </a:fld>
            <a:endParaRPr lang="en-US"/>
          </a:p>
        </p:txBody>
      </p:sp>
    </p:spTree>
    <p:extLst>
      <p:ext uri="{BB962C8B-B14F-4D97-AF65-F5344CB8AC3E}">
        <p14:creationId xmlns:p14="http://schemas.microsoft.com/office/powerpoint/2010/main" val="405774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Minh</a:t>
            </a:r>
          </a:p>
          <a:p>
            <a:pPr marL="171450" indent="-171450">
              <a:buFontTx/>
              <a:buChar char="-"/>
            </a:pPr>
            <a:r>
              <a:rPr lang="en-US"/>
              <a:t>Serifs are naturally easier for the eye to read quickly and are therefore found in most books and newspapers. Sans-serifs on the other hand, mainly dominate the digital world on websites and apps.</a:t>
            </a:r>
          </a:p>
          <a:p>
            <a:pPr marL="171450" indent="-171450">
              <a:buFontTx/>
              <a:buChar char="-"/>
            </a:pPr>
            <a:r>
              <a:rPr lang="en-US"/>
              <a:t>Sans serif fonts improve readability for individuals with low vision and/or other types of print disabilities (e.g., dyslexia) and are easier to read in distance classroom</a:t>
            </a:r>
          </a:p>
          <a:p>
            <a:endParaRPr lang="en-US"/>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16</a:t>
            </a:fld>
            <a:endParaRPr lang="en-US"/>
          </a:p>
        </p:txBody>
      </p:sp>
    </p:spTree>
    <p:extLst>
      <p:ext uri="{BB962C8B-B14F-4D97-AF65-F5344CB8AC3E}">
        <p14:creationId xmlns:p14="http://schemas.microsoft.com/office/powerpoint/2010/main" val="234606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p>
          <a:p>
            <a:endParaRPr lang="en-US" b="1"/>
          </a:p>
          <a:p>
            <a:r>
              <a:rPr lang="en-US" b="1"/>
              <a:t>Cramming more information on one slide is the antithesis of accessibility.</a:t>
            </a:r>
          </a:p>
          <a:p>
            <a:endParaRPr lang="en-US" b="1"/>
          </a:p>
          <a:p>
            <a:r>
              <a:rPr lang="en-US" b="1"/>
              <a:t>But not just accessibility. Slides like this affect all learners.</a:t>
            </a:r>
            <a:endParaRPr lang="en-VN" b="1"/>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17</a:t>
            </a:fld>
            <a:endParaRPr lang="en-US"/>
          </a:p>
        </p:txBody>
      </p:sp>
    </p:spTree>
    <p:extLst>
      <p:ext uri="{BB962C8B-B14F-4D97-AF65-F5344CB8AC3E}">
        <p14:creationId xmlns:p14="http://schemas.microsoft.com/office/powerpoint/2010/main" val="118256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p>
          <a:p>
            <a:endParaRPr lang="en-US" b="1"/>
          </a:p>
          <a:p>
            <a:r>
              <a:rPr lang="en-US" b="1"/>
              <a:t>What does this mean? Good design is intentional and takes everything into consideration— color, font, size, and the amount of white space. </a:t>
            </a:r>
          </a:p>
          <a:p>
            <a:endParaRPr lang="en-US" b="1"/>
          </a:p>
          <a:p>
            <a:r>
              <a:rPr lang="en-US" b="1"/>
              <a:t>Notice how we are using a simple, white background for this presentation.</a:t>
            </a:r>
          </a:p>
          <a:p>
            <a:endParaRPr lang="en-US" b="1"/>
          </a:p>
          <a:p>
            <a:r>
              <a:rPr lang="en-US" b="1"/>
              <a:t>This also helps convert presentations to PDFs, which can easily be printed for further accessibility purposes.</a:t>
            </a:r>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18</a:t>
            </a:fld>
            <a:endParaRPr lang="en-US"/>
          </a:p>
        </p:txBody>
      </p:sp>
    </p:spTree>
    <p:extLst>
      <p:ext uri="{BB962C8B-B14F-4D97-AF65-F5344CB8AC3E}">
        <p14:creationId xmlns:p14="http://schemas.microsoft.com/office/powerpoint/2010/main" val="1874391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p>
          <a:p>
            <a:endParaRPr lang="en-US" b="1"/>
          </a:p>
          <a:p>
            <a:r>
              <a:rPr lang="en-US" b="1"/>
              <a:t>After this, punt over to Jonathan so he can talk about accommodations    in general </a:t>
            </a:r>
            <a:endParaRPr lang="en-VN" b="1"/>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19</a:t>
            </a:fld>
            <a:endParaRPr lang="en-US"/>
          </a:p>
        </p:txBody>
      </p:sp>
    </p:spTree>
    <p:extLst>
      <p:ext uri="{BB962C8B-B14F-4D97-AF65-F5344CB8AC3E}">
        <p14:creationId xmlns:p14="http://schemas.microsoft.com/office/powerpoint/2010/main" val="244542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accommodations? visit &lt;insert website&gt; to learn more or contact &lt;insert name and contact information).</a:t>
            </a:r>
          </a:p>
        </p:txBody>
      </p:sp>
      <p:sp>
        <p:nvSpPr>
          <p:cNvPr id="4" name="Slide Number Placeholder 3"/>
          <p:cNvSpPr>
            <a:spLocks noGrp="1"/>
          </p:cNvSpPr>
          <p:nvPr>
            <p:ph type="sldNum" sz="quarter" idx="5"/>
          </p:nvPr>
        </p:nvSpPr>
        <p:spPr/>
        <p:txBody>
          <a:bodyPr/>
          <a:lstStyle/>
          <a:p>
            <a:fld id="{C9079C8D-C557-47F6-89BD-24BFCE5D055A}" type="slidenum">
              <a:rPr lang="en-US" smtClean="0"/>
              <a:t>23</a:t>
            </a:fld>
            <a:endParaRPr lang="en-US"/>
          </a:p>
        </p:txBody>
      </p:sp>
    </p:spTree>
    <p:extLst>
      <p:ext uri="{BB962C8B-B14F-4D97-AF65-F5344CB8AC3E}">
        <p14:creationId xmlns:p14="http://schemas.microsoft.com/office/powerpoint/2010/main" val="266043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079C8D-C557-47F6-89BD-24BFCE5D055A}" type="slidenum">
              <a:rPr lang="en-US" smtClean="0"/>
              <a:t>24</a:t>
            </a:fld>
            <a:endParaRPr lang="en-US"/>
          </a:p>
        </p:txBody>
      </p:sp>
    </p:spTree>
    <p:extLst>
      <p:ext uri="{BB962C8B-B14F-4D97-AF65-F5344CB8AC3E}">
        <p14:creationId xmlns:p14="http://schemas.microsoft.com/office/powerpoint/2010/main" val="2833489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26</a:t>
            </a:fld>
            <a:endParaRPr lang="en-US"/>
          </a:p>
        </p:txBody>
      </p:sp>
    </p:spTree>
    <p:extLst>
      <p:ext uri="{BB962C8B-B14F-4D97-AF65-F5344CB8AC3E}">
        <p14:creationId xmlns:p14="http://schemas.microsoft.com/office/powerpoint/2010/main" val="406398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Estimated 21% of Americans age 15 and older and over 50% of Americans over 65 years. </a:t>
            </a:r>
          </a:p>
          <a:p>
            <a:r>
              <a:rPr lang="en-US"/>
              <a:t>Estimated that 70% of all </a:t>
            </a:r>
            <a:r>
              <a:rPr lang="en-US" err="1"/>
              <a:t>americans</a:t>
            </a:r>
            <a:r>
              <a:rPr lang="en-US"/>
              <a:t> will have a permanent or temporary disability at some point in their life. </a:t>
            </a:r>
          </a:p>
          <a:p>
            <a:endParaRPr lang="en-US"/>
          </a:p>
          <a:p>
            <a:r>
              <a:rPr lang="en-US"/>
              <a:t>Major life activities include things like caring for oneself or others, performing manual tasks, walking, seeing, hearing, speaking, learning and working. Think anything that you do from the moment you get up to the moment you go to bed….can you do those daily tasks. </a:t>
            </a:r>
          </a:p>
          <a:p>
            <a:endParaRPr lang="en-US"/>
          </a:p>
          <a:p>
            <a:r>
              <a:rPr lang="en-US"/>
              <a:t>Think record of impairment – cancer </a:t>
            </a:r>
          </a:p>
          <a:p>
            <a:endParaRPr lang="en-US"/>
          </a:p>
          <a:p>
            <a:r>
              <a:rPr lang="en-US"/>
              <a:t>Regarded as – think you learn of someone being hospitalized for a medical or mental health condition</a:t>
            </a:r>
          </a:p>
        </p:txBody>
      </p:sp>
      <p:sp>
        <p:nvSpPr>
          <p:cNvPr id="4" name="Slide Number Placeholder 3"/>
          <p:cNvSpPr>
            <a:spLocks noGrp="1"/>
          </p:cNvSpPr>
          <p:nvPr>
            <p:ph type="sldNum" sz="quarter" idx="5"/>
          </p:nvPr>
        </p:nvSpPr>
        <p:spPr/>
        <p:txBody>
          <a:bodyPr/>
          <a:lstStyle/>
          <a:p>
            <a:fld id="{C9079C8D-C557-47F6-89BD-24BFCE5D055A}" type="slidenum">
              <a:rPr lang="en-US" smtClean="0"/>
              <a:t>4</a:t>
            </a:fld>
            <a:endParaRPr lang="en-US"/>
          </a:p>
        </p:txBody>
      </p:sp>
    </p:spTree>
    <p:extLst>
      <p:ext uri="{BB962C8B-B14F-4D97-AF65-F5344CB8AC3E}">
        <p14:creationId xmlns:p14="http://schemas.microsoft.com/office/powerpoint/2010/main" val="47422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079C8D-C557-47F6-89BD-24BFCE5D055A}" type="slidenum">
              <a:rPr lang="en-US" smtClean="0"/>
              <a:t>32</a:t>
            </a:fld>
            <a:endParaRPr lang="en-US"/>
          </a:p>
        </p:txBody>
      </p:sp>
    </p:spTree>
    <p:extLst>
      <p:ext uri="{BB962C8B-B14F-4D97-AF65-F5344CB8AC3E}">
        <p14:creationId xmlns:p14="http://schemas.microsoft.com/office/powerpoint/2010/main" val="221642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Matthew</a:t>
            </a:r>
          </a:p>
          <a:p>
            <a:endParaRPr lang="en-US" b="1"/>
          </a:p>
          <a:p>
            <a:r>
              <a:rPr lang="en-US" b="1"/>
              <a:t>These statistics are significant— this means accessibility needs to be an integral component of course design.</a:t>
            </a:r>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5</a:t>
            </a:fld>
            <a:endParaRPr lang="en-US"/>
          </a:p>
        </p:txBody>
      </p:sp>
    </p:spTree>
    <p:extLst>
      <p:ext uri="{BB962C8B-B14F-4D97-AF65-F5344CB8AC3E}">
        <p14:creationId xmlns:p14="http://schemas.microsoft.com/office/powerpoint/2010/main" val="321638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Estimated 21% of Americans age 15 and older and over 50% of Americans over 65 years. </a:t>
            </a:r>
          </a:p>
          <a:p>
            <a:r>
              <a:rPr lang="en-US"/>
              <a:t>Estimated that 70% of all </a:t>
            </a:r>
            <a:r>
              <a:rPr lang="en-US" err="1"/>
              <a:t>americans</a:t>
            </a:r>
            <a:r>
              <a:rPr lang="en-US"/>
              <a:t> will have a permanent or temporary disability at some point in their life. </a:t>
            </a:r>
          </a:p>
          <a:p>
            <a:endParaRPr lang="en-US"/>
          </a:p>
          <a:p>
            <a:r>
              <a:rPr lang="en-US"/>
              <a:t>Major life activities include things like caring for oneself or others, performing manual tasks, walking, seeing, hearing, speaking, learning and working. Think anything that you do from the moment you get up to the moment you go to bed….can you do those daily tasks. </a:t>
            </a:r>
          </a:p>
          <a:p>
            <a:endParaRPr lang="en-US"/>
          </a:p>
          <a:p>
            <a:r>
              <a:rPr lang="en-US"/>
              <a:t>Think record of impairment – cancer </a:t>
            </a:r>
          </a:p>
          <a:p>
            <a:endParaRPr lang="en-US"/>
          </a:p>
          <a:p>
            <a:r>
              <a:rPr lang="en-US"/>
              <a:t>Regarded as – think you learn of someone being hospitalized for a medical or mental health condition</a:t>
            </a:r>
          </a:p>
        </p:txBody>
      </p:sp>
      <p:sp>
        <p:nvSpPr>
          <p:cNvPr id="4" name="Slide Number Placeholder 3"/>
          <p:cNvSpPr>
            <a:spLocks noGrp="1"/>
          </p:cNvSpPr>
          <p:nvPr>
            <p:ph type="sldNum" sz="quarter" idx="5"/>
          </p:nvPr>
        </p:nvSpPr>
        <p:spPr/>
        <p:txBody>
          <a:bodyPr/>
          <a:lstStyle/>
          <a:p>
            <a:fld id="{C9079C8D-C557-47F6-89BD-24BFCE5D055A}" type="slidenum">
              <a:rPr lang="en-US" smtClean="0"/>
              <a:t>6</a:t>
            </a:fld>
            <a:endParaRPr lang="en-US"/>
          </a:p>
        </p:txBody>
      </p:sp>
    </p:spTree>
    <p:extLst>
      <p:ext uri="{BB962C8B-B14F-4D97-AF65-F5344CB8AC3E}">
        <p14:creationId xmlns:p14="http://schemas.microsoft.com/office/powerpoint/2010/main" val="40820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8</a:t>
            </a:fld>
            <a:endParaRPr lang="en-US"/>
          </a:p>
        </p:txBody>
      </p:sp>
    </p:spTree>
    <p:extLst>
      <p:ext uri="{BB962C8B-B14F-4D97-AF65-F5344CB8AC3E}">
        <p14:creationId xmlns:p14="http://schemas.microsoft.com/office/powerpoint/2010/main" val="2899005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Minh</a:t>
            </a:r>
          </a:p>
          <a:p>
            <a:pPr fontAlgn="base"/>
            <a:r>
              <a:rPr lang="en-US" b="1"/>
              <a:t>- </a:t>
            </a:r>
            <a:r>
              <a:rPr lang="en-US"/>
              <a:t>Make it simple but meaningful and informative . The text should be aligned with the context. (imagine you give a description for people on the phone)</a:t>
            </a:r>
          </a:p>
          <a:p>
            <a:pPr fontAlgn="base"/>
            <a:r>
              <a:rPr lang="en-US"/>
              <a:t>- Alternative text can be used for image, shapes, clip arts, table, graph, video, audio</a:t>
            </a:r>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9</a:t>
            </a:fld>
            <a:endParaRPr lang="en-US"/>
          </a:p>
        </p:txBody>
      </p:sp>
    </p:spTree>
    <p:extLst>
      <p:ext uri="{BB962C8B-B14F-4D97-AF65-F5344CB8AC3E}">
        <p14:creationId xmlns:p14="http://schemas.microsoft.com/office/powerpoint/2010/main" val="368825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Minh</a:t>
            </a:r>
          </a:p>
          <a:p>
            <a:r>
              <a:rPr lang="en-US"/>
              <a:t>Benefits for users who English is not their mother language, hearing loss, cognitive disease</a:t>
            </a:r>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10</a:t>
            </a:fld>
            <a:endParaRPr lang="en-US"/>
          </a:p>
        </p:txBody>
      </p:sp>
    </p:spTree>
    <p:extLst>
      <p:ext uri="{BB962C8B-B14F-4D97-AF65-F5344CB8AC3E}">
        <p14:creationId xmlns:p14="http://schemas.microsoft.com/office/powerpoint/2010/main" val="407331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Minh</a:t>
            </a:r>
          </a:p>
          <a:p>
            <a:pPr fontAlgn="base"/>
            <a:r>
              <a:rPr lang="en-US" b="1"/>
              <a:t>- </a:t>
            </a:r>
            <a:r>
              <a:rPr lang="en-US"/>
              <a:t>Make it simple but meaningful and informative . The text should be aligned with the context. (imagine you give a description for people on the phone)</a:t>
            </a:r>
          </a:p>
          <a:p>
            <a:pPr fontAlgn="base"/>
            <a:r>
              <a:rPr lang="en-US"/>
              <a:t>- Alternative text can be used for image, shapes, clip arts, table, graph, video, audio</a:t>
            </a:r>
          </a:p>
          <a:p>
            <a:endParaRPr lang="en-VN" b="1"/>
          </a:p>
        </p:txBody>
      </p:sp>
      <p:sp>
        <p:nvSpPr>
          <p:cNvPr id="4" name="Slide Number Placeholder 3"/>
          <p:cNvSpPr>
            <a:spLocks noGrp="1"/>
          </p:cNvSpPr>
          <p:nvPr>
            <p:ph type="sldNum" sz="quarter" idx="5"/>
          </p:nvPr>
        </p:nvSpPr>
        <p:spPr/>
        <p:txBody>
          <a:bodyPr/>
          <a:lstStyle/>
          <a:p>
            <a:fld id="{6A6991F2-C8CD-7542-8767-F64088B30781}" type="slidenum">
              <a:rPr lang="en-US" smtClean="0"/>
              <a:t>11</a:t>
            </a:fld>
            <a:endParaRPr lang="en-US"/>
          </a:p>
        </p:txBody>
      </p:sp>
    </p:spTree>
    <p:extLst>
      <p:ext uri="{BB962C8B-B14F-4D97-AF65-F5344CB8AC3E}">
        <p14:creationId xmlns:p14="http://schemas.microsoft.com/office/powerpoint/2010/main" val="336170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Minh</a:t>
            </a:r>
          </a:p>
          <a:p>
            <a:pPr marL="171450" indent="-171450">
              <a:buFontTx/>
              <a:buChar char="-"/>
            </a:pPr>
            <a:r>
              <a:rPr lang="en-US"/>
              <a:t>User can quickly scan through all of the links on a web page using screen reader</a:t>
            </a:r>
          </a:p>
          <a:p>
            <a:r>
              <a:rPr lang="en-US" b="1"/>
              <a:t>- </a:t>
            </a:r>
            <a:r>
              <a:rPr lang="en-US"/>
              <a:t>Meaningful and informative description</a:t>
            </a:r>
            <a:endParaRPr lang="en-VN"/>
          </a:p>
        </p:txBody>
      </p:sp>
      <p:sp>
        <p:nvSpPr>
          <p:cNvPr id="4" name="Slide Number Placeholder 3"/>
          <p:cNvSpPr>
            <a:spLocks noGrp="1"/>
          </p:cNvSpPr>
          <p:nvPr>
            <p:ph type="sldNum" sz="quarter" idx="5"/>
          </p:nvPr>
        </p:nvSpPr>
        <p:spPr/>
        <p:txBody>
          <a:bodyPr/>
          <a:lstStyle/>
          <a:p>
            <a:fld id="{6A6991F2-C8CD-7542-8767-F64088B30781}" type="slidenum">
              <a:rPr lang="en-US" smtClean="0"/>
              <a:t>12</a:t>
            </a:fld>
            <a:endParaRPr lang="en-US"/>
          </a:p>
        </p:txBody>
      </p:sp>
    </p:spTree>
    <p:extLst>
      <p:ext uri="{BB962C8B-B14F-4D97-AF65-F5344CB8AC3E}">
        <p14:creationId xmlns:p14="http://schemas.microsoft.com/office/powerpoint/2010/main" val="2897829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FB10-CA98-6CB3-E8CE-1E0C97543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0D7D04-053F-8A57-9B99-F827EBA644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7F843D-F131-5240-8B21-4C1194FAEB6B}"/>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5" name="Footer Placeholder 4">
            <a:extLst>
              <a:ext uri="{FF2B5EF4-FFF2-40B4-BE49-F238E27FC236}">
                <a16:creationId xmlns:a16="http://schemas.microsoft.com/office/drawing/2014/main" id="{ABED9336-3530-4BD0-4714-FE551C43B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FFA92-1E4A-7C51-C2C9-67F75D38AE5A}"/>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963690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7647-9EBF-85C4-9E6E-F18001F30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FAA04A-9493-BF3D-F974-F3A9ECD72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B6A36-3755-E79E-7D6D-A85479BD46D6}"/>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5" name="Footer Placeholder 4">
            <a:extLst>
              <a:ext uri="{FF2B5EF4-FFF2-40B4-BE49-F238E27FC236}">
                <a16:creationId xmlns:a16="http://schemas.microsoft.com/office/drawing/2014/main" id="{6BA3B3F7-8579-4363-5E63-018BCE0B7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30B52-5FC9-9974-8385-F009B52820D3}"/>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1836491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6EB866-DD3A-472C-7F9A-99571E393F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6A3383-9F97-30BE-3620-259DFB6658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8BBA5-CE63-6EB5-8441-E14FA048108F}"/>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5" name="Footer Placeholder 4">
            <a:extLst>
              <a:ext uri="{FF2B5EF4-FFF2-40B4-BE49-F238E27FC236}">
                <a16:creationId xmlns:a16="http://schemas.microsoft.com/office/drawing/2014/main" id="{31D8E8CB-032A-3B07-4C95-3828D9700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5709B-EBF5-F4C3-6887-0AA7DAB5E8DD}"/>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1758512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chorCtr="0"/>
          <a:lstStyle>
            <a:lvl1pPr marL="0" indent="0" algn="ctr">
              <a:buNone/>
              <a:defRPr sz="16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207684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Blan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9311851" y="156465"/>
            <a:ext cx="2118996" cy="495873"/>
          </a:xfrm>
          <a:prstGeom prst="rect">
            <a:avLst/>
          </a:prstGeom>
        </p:spPr>
      </p:pic>
    </p:spTree>
    <p:extLst>
      <p:ext uri="{BB962C8B-B14F-4D97-AF65-F5344CB8AC3E}">
        <p14:creationId xmlns:p14="http://schemas.microsoft.com/office/powerpoint/2010/main" val="1753419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with Half Picture at Left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5314951" cy="6858000"/>
          </a:xfrm>
          <a:prstGeom prst="rect">
            <a:avLst/>
          </a:prstGeom>
        </p:spPr>
        <p:txBody>
          <a:bodyPr anchor="ctr" anchorCtr="0"/>
          <a:lstStyle>
            <a:lvl1pPr marL="0" indent="0" algn="ctr">
              <a:buFontTx/>
              <a:buNone/>
              <a:defRPr sz="1333">
                <a:solidFill>
                  <a:schemeClr val="accent5"/>
                </a:solidFill>
                <a:latin typeface="Lato" panose="020F0502020204030203" pitchFamily="34" charset="0"/>
              </a:defRPr>
            </a:lvl1pPr>
          </a:lstStyle>
          <a:p>
            <a:endParaRPr lang="en-US"/>
          </a:p>
        </p:txBody>
      </p:sp>
      <p:sp>
        <p:nvSpPr>
          <p:cNvPr id="23" name="TextBox 22"/>
          <p:cNvSpPr txBox="1"/>
          <p:nvPr userDrawn="1"/>
        </p:nvSpPr>
        <p:spPr>
          <a:xfrm>
            <a:off x="10585897" y="6297122"/>
            <a:ext cx="275991" cy="164212"/>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pPr algn="r"/>
              <a:t>‹#›</a:t>
            </a:fld>
            <a:endParaRPr lang="en-US" sz="1067" b="0" spc="4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803509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with Footers">
    <p:spTree>
      <p:nvGrpSpPr>
        <p:cNvPr id="1" name=""/>
        <p:cNvGrpSpPr/>
        <p:nvPr/>
      </p:nvGrpSpPr>
      <p:grpSpPr>
        <a:xfrm>
          <a:off x="0" y="0"/>
          <a:ext cx="0" cy="0"/>
          <a:chOff x="0" y="0"/>
          <a:chExt cx="0" cy="0"/>
        </a:xfrm>
      </p:grpSpPr>
      <p:sp>
        <p:nvSpPr>
          <p:cNvPr id="23" name="TextBox 22"/>
          <p:cNvSpPr txBox="1"/>
          <p:nvPr userDrawn="1"/>
        </p:nvSpPr>
        <p:spPr>
          <a:xfrm>
            <a:off x="10585897" y="6297122"/>
            <a:ext cx="275991" cy="164212"/>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pPr algn="r"/>
              <a:t>‹#›</a:t>
            </a:fld>
            <a:endParaRPr lang="en-US" sz="1067" b="0" spc="4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396788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1"/>
            <a:ext cx="6096000" cy="6857999"/>
          </a:xfrm>
          <a:prstGeom prst="rect">
            <a:avLst/>
          </a:prstGeom>
          <a:ln w="9525">
            <a:noFill/>
          </a:ln>
        </p:spPr>
        <p:txBody>
          <a:bodyPr anchor="ctr" anchorCtr="0"/>
          <a:lstStyle>
            <a:lvl1pPr marL="0" indent="0" algn="ctr">
              <a:buFontTx/>
              <a:buNone/>
              <a:defRPr sz="1333">
                <a:solidFill>
                  <a:schemeClr val="accent5"/>
                </a:solidFill>
                <a:latin typeface="Lato" panose="020F0502020204030203" pitchFamily="34" charset="0"/>
              </a:defRPr>
            </a:lvl1pPr>
          </a:lstStyle>
          <a:p>
            <a:endParaRPr lang="en-US"/>
          </a:p>
        </p:txBody>
      </p:sp>
      <p:sp>
        <p:nvSpPr>
          <p:cNvPr id="3" name="Text Placeholder 9"/>
          <p:cNvSpPr>
            <a:spLocks noGrp="1"/>
          </p:cNvSpPr>
          <p:nvPr>
            <p:ph type="body" sz="quarter" idx="11"/>
          </p:nvPr>
        </p:nvSpPr>
        <p:spPr>
          <a:xfrm>
            <a:off x="778937" y="767788"/>
            <a:ext cx="4441457" cy="511013"/>
          </a:xfrm>
          <a:prstGeom prst="rect">
            <a:avLst/>
          </a:prstGeom>
        </p:spPr>
        <p:txBody>
          <a:bodyPr lIns="0" tIns="0" rIns="0" bIns="0"/>
          <a:lstStyle>
            <a:lvl1pPr marL="0" indent="0" algn="l">
              <a:lnSpc>
                <a:spcPct val="100000"/>
              </a:lnSpc>
              <a:spcBef>
                <a:spcPts val="0"/>
              </a:spcBef>
              <a:buNone/>
              <a:defRPr sz="2933" b="0" cap="all" spc="67"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4" name="Text Placeholder 9"/>
          <p:cNvSpPr>
            <a:spLocks noGrp="1"/>
          </p:cNvSpPr>
          <p:nvPr>
            <p:ph type="body" sz="quarter" idx="12"/>
          </p:nvPr>
        </p:nvSpPr>
        <p:spPr>
          <a:xfrm>
            <a:off x="791634" y="1278801"/>
            <a:ext cx="4441457" cy="188459"/>
          </a:xfrm>
          <a:prstGeom prst="rect">
            <a:avLst/>
          </a:prstGeom>
        </p:spPr>
        <p:txBody>
          <a:bodyPr lIns="0" tIns="0" rIns="0" bIns="0"/>
          <a:lstStyle>
            <a:lvl1pPr marL="0" indent="0" algn="l">
              <a:lnSpc>
                <a:spcPts val="1600"/>
              </a:lnSpc>
              <a:spcBef>
                <a:spcPts val="0"/>
              </a:spcBef>
              <a:buNone/>
              <a:defRPr sz="12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791633" y="656089"/>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511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Vision, Mission &amp; Values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0" cap="all" spc="67"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791633" y="1278801"/>
            <a:ext cx="10604499" cy="188459"/>
          </a:xfrm>
          <a:prstGeom prst="rect">
            <a:avLst/>
          </a:prstGeom>
        </p:spPr>
        <p:txBody>
          <a:bodyPr lIns="0" tIns="0" rIns="0" bIns="0"/>
          <a:lstStyle>
            <a:lvl1pPr marL="0" indent="0" algn="l">
              <a:lnSpc>
                <a:spcPts val="1600"/>
              </a:lnSpc>
              <a:spcBef>
                <a:spcPts val="0"/>
              </a:spcBef>
              <a:buNone/>
              <a:defRPr sz="12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791633" y="656089"/>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0585897" y="6297122"/>
            <a:ext cx="275991" cy="164212"/>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pPr algn="r"/>
              <a:t>‹#›</a:t>
            </a:fld>
            <a:endParaRPr lang="en-US" sz="1067" b="0" spc="4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Picture Placeholder 7"/>
          <p:cNvSpPr>
            <a:spLocks noGrp="1"/>
          </p:cNvSpPr>
          <p:nvPr>
            <p:ph type="pic" sz="quarter" idx="12"/>
          </p:nvPr>
        </p:nvSpPr>
        <p:spPr>
          <a:xfrm>
            <a:off x="0" y="2057400"/>
            <a:ext cx="4203621" cy="3657600"/>
          </a:xfrm>
          <a:custGeom>
            <a:avLst/>
            <a:gdLst>
              <a:gd name="connsiteX0" fmla="*/ 0 w 9516533"/>
              <a:gd name="connsiteY0" fmla="*/ 0 h 8280400"/>
              <a:gd name="connsiteX1" fmla="*/ 5376333 w 9516533"/>
              <a:gd name="connsiteY1" fmla="*/ 0 h 8280400"/>
              <a:gd name="connsiteX2" fmla="*/ 9516533 w 9516533"/>
              <a:gd name="connsiteY2" fmla="*/ 4140200 h 8280400"/>
              <a:gd name="connsiteX3" fmla="*/ 5376333 w 9516533"/>
              <a:gd name="connsiteY3" fmla="*/ 8280400 h 8280400"/>
              <a:gd name="connsiteX4" fmla="*/ 0 w 9516533"/>
              <a:gd name="connsiteY4" fmla="*/ 8280400 h 82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533" h="8280400">
                <a:moveTo>
                  <a:pt x="0" y="0"/>
                </a:moveTo>
                <a:lnTo>
                  <a:pt x="5376333" y="0"/>
                </a:lnTo>
                <a:cubicBezTo>
                  <a:pt x="7662902" y="0"/>
                  <a:pt x="9516533" y="1853631"/>
                  <a:pt x="9516533" y="4140200"/>
                </a:cubicBezTo>
                <a:cubicBezTo>
                  <a:pt x="9516533" y="6426769"/>
                  <a:pt x="7662902" y="8280400"/>
                  <a:pt x="5376333" y="8280400"/>
                </a:cubicBezTo>
                <a:lnTo>
                  <a:pt x="0" y="8280400"/>
                </a:lnTo>
                <a:close/>
              </a:path>
            </a:pathLst>
          </a:custGeom>
        </p:spPr>
        <p:txBody>
          <a:bodyPr wrap="square" lIns="0" tIns="0" rIns="0" bIns="0" anchor="ctr" anchorCtr="0">
            <a:noAutofit/>
          </a:bodyPr>
          <a:lstStyle>
            <a:lvl1pPr marL="0" indent="0" algn="ctr">
              <a:buFontTx/>
              <a:buNone/>
              <a:defRPr sz="1333">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9311851" y="156465"/>
            <a:ext cx="2118996" cy="495873"/>
          </a:xfrm>
          <a:prstGeom prst="rect">
            <a:avLst/>
          </a:prstGeom>
        </p:spPr>
      </p:pic>
    </p:spTree>
    <p:extLst>
      <p:ext uri="{BB962C8B-B14F-4D97-AF65-F5344CB8AC3E}">
        <p14:creationId xmlns:p14="http://schemas.microsoft.com/office/powerpoint/2010/main" val="2516517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0" cap="all" spc="67"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791633" y="1278801"/>
            <a:ext cx="10604499" cy="188459"/>
          </a:xfrm>
          <a:prstGeom prst="rect">
            <a:avLst/>
          </a:prstGeom>
        </p:spPr>
        <p:txBody>
          <a:bodyPr lIns="0" tIns="0" rIns="0" bIns="0"/>
          <a:lstStyle>
            <a:lvl1pPr marL="0" indent="0" algn="l">
              <a:lnSpc>
                <a:spcPts val="1600"/>
              </a:lnSpc>
              <a:spcBef>
                <a:spcPts val="0"/>
              </a:spcBef>
              <a:buNone/>
              <a:defRPr sz="12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791633" y="656089"/>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0585897" y="6297122"/>
            <a:ext cx="275991" cy="164212"/>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pPr algn="r"/>
              <a:t>‹#›</a:t>
            </a:fld>
            <a:endParaRPr lang="en-US" sz="1067" b="0" spc="4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9311851" y="156465"/>
            <a:ext cx="2118996" cy="495873"/>
          </a:xfrm>
          <a:prstGeom prst="rect">
            <a:avLst/>
          </a:prstGeom>
        </p:spPr>
      </p:pic>
    </p:spTree>
    <p:extLst>
      <p:ext uri="{BB962C8B-B14F-4D97-AF65-F5344CB8AC3E}">
        <p14:creationId xmlns:p14="http://schemas.microsoft.com/office/powerpoint/2010/main" val="4218918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Text">
  <p:cSld name="Content - Text">
    <p:spTree>
      <p:nvGrpSpPr>
        <p:cNvPr id="1" name="Shape 23"/>
        <p:cNvGrpSpPr/>
        <p:nvPr/>
      </p:nvGrpSpPr>
      <p:grpSpPr>
        <a:xfrm>
          <a:off x="0" y="0"/>
          <a:ext cx="0" cy="0"/>
          <a:chOff x="0" y="0"/>
          <a:chExt cx="0" cy="0"/>
        </a:xfrm>
      </p:grpSpPr>
      <p:sp>
        <p:nvSpPr>
          <p:cNvPr id="24" name="Google Shape;24;p20"/>
          <p:cNvSpPr/>
          <p:nvPr/>
        </p:nvSpPr>
        <p:spPr>
          <a:xfrm>
            <a:off x="0" y="6400800"/>
            <a:ext cx="457200" cy="153888"/>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BFBFBF"/>
              </a:buClr>
              <a:buSzPts val="1000"/>
              <a:buFont typeface="Arial"/>
              <a:buNone/>
            </a:pPr>
            <a:fld id="{00000000-1234-1234-1234-123412341234}" type="slidenum">
              <a:rPr lang="en-US" sz="1000" b="0" i="0" u="none" strike="noStrike" cap="none">
                <a:solidFill>
                  <a:srgbClr val="BFBFBF"/>
                </a:solidFill>
                <a:latin typeface="Arial"/>
                <a:ea typeface="Arial"/>
                <a:cs typeface="Arial"/>
                <a:sym typeface="Arial"/>
              </a:rPr>
              <a:t>‹#›</a:t>
            </a:fld>
            <a:endParaRPr sz="1000" b="0" i="0" u="none" strike="noStrike" cap="none">
              <a:solidFill>
                <a:srgbClr val="BFBFBF"/>
              </a:solidFill>
              <a:latin typeface="Arial"/>
              <a:ea typeface="Arial"/>
              <a:cs typeface="Arial"/>
              <a:sym typeface="Arial"/>
            </a:endParaRPr>
          </a:p>
        </p:txBody>
      </p:sp>
      <p:sp>
        <p:nvSpPr>
          <p:cNvPr id="25" name="Google Shape;25;p20"/>
          <p:cNvSpPr txBox="1">
            <a:spLocks noGrp="1"/>
          </p:cNvSpPr>
          <p:nvPr>
            <p:ph type="body" idx="1"/>
          </p:nvPr>
        </p:nvSpPr>
        <p:spPr>
          <a:xfrm>
            <a:off x="775758" y="756260"/>
            <a:ext cx="10692343" cy="446693"/>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0"/>
              </a:spcBef>
              <a:spcAft>
                <a:spcPts val="0"/>
              </a:spcAft>
              <a:buClr>
                <a:schemeClr val="accent2"/>
              </a:buClr>
              <a:buSzPts val="3200"/>
              <a:buFont typeface="Arial"/>
              <a:buNone/>
              <a:defRPr sz="3200" b="1" i="0">
                <a:solidFill>
                  <a:schemeClr val="accent2"/>
                </a:solidFill>
                <a:latin typeface="Arial"/>
                <a:ea typeface="Arial"/>
                <a:cs typeface="Arial"/>
                <a:sym typeface="Arial"/>
              </a:defRPr>
            </a:lvl1pPr>
            <a:lvl2pPr marL="914400" lvl="1" indent="-329803" algn="l">
              <a:lnSpc>
                <a:spcPct val="100000"/>
              </a:lnSpc>
              <a:spcBef>
                <a:spcPts val="675"/>
              </a:spcBef>
              <a:spcAft>
                <a:spcPts val="0"/>
              </a:spcAft>
              <a:buClr>
                <a:schemeClr val="accent2"/>
              </a:buClr>
              <a:buSzPts val="1594"/>
              <a:buChar char="‒"/>
              <a:defRPr sz="1275"/>
            </a:lvl2pPr>
            <a:lvl3pPr marL="1371600" lvl="2" indent="-309562" algn="l">
              <a:lnSpc>
                <a:spcPct val="100000"/>
              </a:lnSpc>
              <a:spcBef>
                <a:spcPts val="432"/>
              </a:spcBef>
              <a:spcAft>
                <a:spcPts val="0"/>
              </a:spcAft>
              <a:buClr>
                <a:srgbClr val="000000"/>
              </a:buClr>
              <a:buSzPts val="1275"/>
              <a:buChar char="•"/>
              <a:defRPr sz="1275"/>
            </a:lvl3pPr>
            <a:lvl4pPr marL="1828800" lvl="3" indent="-309562" algn="l">
              <a:lnSpc>
                <a:spcPct val="100000"/>
              </a:lnSpc>
              <a:spcBef>
                <a:spcPts val="360"/>
              </a:spcBef>
              <a:spcAft>
                <a:spcPts val="0"/>
              </a:spcAft>
              <a:buClr>
                <a:srgbClr val="000000"/>
              </a:buClr>
              <a:buSzPts val="1275"/>
              <a:buChar char="―"/>
              <a:defRPr sz="1275"/>
            </a:lvl4pPr>
            <a:lvl5pPr marL="2286000" lvl="4" indent="-309562" algn="l">
              <a:lnSpc>
                <a:spcPct val="100000"/>
              </a:lnSpc>
              <a:spcBef>
                <a:spcPts val="324"/>
              </a:spcBef>
              <a:spcAft>
                <a:spcPts val="0"/>
              </a:spcAft>
              <a:buClr>
                <a:srgbClr val="000000"/>
              </a:buClr>
              <a:buSzPts val="1275"/>
              <a:buChar char="•"/>
              <a:defRPr sz="1275"/>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20"/>
          <p:cNvSpPr txBox="1">
            <a:spLocks noGrp="1"/>
          </p:cNvSpPr>
          <p:nvPr>
            <p:ph type="body" idx="2"/>
          </p:nvPr>
        </p:nvSpPr>
        <p:spPr>
          <a:xfrm>
            <a:off x="775758" y="1638707"/>
            <a:ext cx="10692343" cy="4674744"/>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576"/>
              </a:spcBef>
              <a:spcAft>
                <a:spcPts val="0"/>
              </a:spcAft>
              <a:buClr>
                <a:srgbClr val="000000"/>
              </a:buClr>
              <a:buSzPts val="2000"/>
              <a:buChar char="•"/>
              <a:defRPr sz="2000"/>
            </a:lvl1pPr>
            <a:lvl2pPr marL="914400" lvl="1" indent="-387350" algn="l">
              <a:lnSpc>
                <a:spcPct val="100000"/>
              </a:lnSpc>
              <a:spcBef>
                <a:spcPts val="150"/>
              </a:spcBef>
              <a:spcAft>
                <a:spcPts val="0"/>
              </a:spcAft>
              <a:buClr>
                <a:schemeClr val="accent2"/>
              </a:buClr>
              <a:buSzPts val="2500"/>
              <a:buChar char="‒"/>
              <a:defRPr sz="2000"/>
            </a:lvl2pPr>
            <a:lvl3pPr marL="1371600" lvl="2" indent="-355600" algn="l">
              <a:lnSpc>
                <a:spcPct val="100000"/>
              </a:lnSpc>
              <a:spcBef>
                <a:spcPts val="432"/>
              </a:spcBef>
              <a:spcAft>
                <a:spcPts val="0"/>
              </a:spcAft>
              <a:buClr>
                <a:srgbClr val="000000"/>
              </a:buClr>
              <a:buSzPts val="2000"/>
              <a:buChar char="•"/>
              <a:defRPr sz="2000"/>
            </a:lvl3pPr>
            <a:lvl4pPr marL="1828800" lvl="3" indent="-355600" algn="l">
              <a:lnSpc>
                <a:spcPct val="100000"/>
              </a:lnSpc>
              <a:spcBef>
                <a:spcPts val="360"/>
              </a:spcBef>
              <a:spcAft>
                <a:spcPts val="0"/>
              </a:spcAft>
              <a:buClr>
                <a:srgbClr val="000000"/>
              </a:buClr>
              <a:buSzPts val="2000"/>
              <a:buChar char="―"/>
              <a:defRPr sz="2000"/>
            </a:lvl4pPr>
            <a:lvl5pPr marL="2286000" lvl="4" indent="-355600" algn="l">
              <a:lnSpc>
                <a:spcPct val="100000"/>
              </a:lnSpc>
              <a:spcBef>
                <a:spcPts val="324"/>
              </a:spcBef>
              <a:spcAft>
                <a:spcPts val="0"/>
              </a:spcAft>
              <a:buClr>
                <a:srgbClr val="000000"/>
              </a:buClr>
              <a:buSzPts val="2000"/>
              <a:buChar char="•"/>
              <a:defRPr sz="20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27" name="Google Shape;27;p20"/>
          <p:cNvCxnSpPr/>
          <p:nvPr/>
        </p:nvCxnSpPr>
        <p:spPr>
          <a:xfrm>
            <a:off x="775758" y="1420828"/>
            <a:ext cx="10692343" cy="0"/>
          </a:xfrm>
          <a:prstGeom prst="straightConnector1">
            <a:avLst/>
          </a:prstGeom>
          <a:noFill/>
          <a:ln w="25400" cap="flat" cmpd="sng">
            <a:solidFill>
              <a:srgbClr val="D8D8D8"/>
            </a:solidFill>
            <a:prstDash val="solid"/>
            <a:round/>
            <a:headEnd type="none" w="sm" len="sm"/>
            <a:tailEnd type="none" w="sm" len="sm"/>
          </a:ln>
        </p:spPr>
      </p:cxnSp>
      <p:pic>
        <p:nvPicPr>
          <p:cNvPr id="28" name="Google Shape;28;p20" descr="A picture containing clock, drawing&#10;&#10;Description automatically generated"/>
          <p:cNvPicPr preferRelativeResize="0"/>
          <p:nvPr/>
        </p:nvPicPr>
        <p:blipFill rotWithShape="1">
          <a:blip r:embed="rId2">
            <a:alphaModFix/>
          </a:blip>
          <a:srcRect/>
          <a:stretch/>
        </p:blipFill>
        <p:spPr>
          <a:xfrm>
            <a:off x="10647950" y="6313451"/>
            <a:ext cx="1248127" cy="286804"/>
          </a:xfrm>
          <a:prstGeom prst="rect">
            <a:avLst/>
          </a:prstGeom>
          <a:noFill/>
          <a:ln>
            <a:noFill/>
          </a:ln>
        </p:spPr>
      </p:pic>
    </p:spTree>
    <p:extLst>
      <p:ext uri="{BB962C8B-B14F-4D97-AF65-F5344CB8AC3E}">
        <p14:creationId xmlns:p14="http://schemas.microsoft.com/office/powerpoint/2010/main" val="1137682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4BC1-DC1F-A517-652E-F6AB76DC1C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EEFF2-A4B9-0E44-6555-81185FE92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B889E-7599-9608-7C68-F191169637A1}"/>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5" name="Footer Placeholder 4">
            <a:extLst>
              <a:ext uri="{FF2B5EF4-FFF2-40B4-BE49-F238E27FC236}">
                <a16:creationId xmlns:a16="http://schemas.microsoft.com/office/drawing/2014/main" id="{C66E0A4B-B24B-28C1-33D5-7AE69DC99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D09E1-79E7-5021-8689-4A907752AA75}"/>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2378063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26DC0EE-C63F-A747-A55E-B1126FBAFF69}"/>
              </a:ext>
            </a:extLst>
          </p:cNvPr>
          <p:cNvCxnSpPr>
            <a:cxnSpLocks/>
          </p:cNvCxnSpPr>
          <p:nvPr userDrawn="1"/>
        </p:nvCxnSpPr>
        <p:spPr>
          <a:xfrm>
            <a:off x="775758" y="3570122"/>
            <a:ext cx="10692343" cy="0"/>
          </a:xfrm>
          <a:prstGeom prst="line">
            <a:avLst/>
          </a:prstGeom>
          <a:ln w="25400" cmpd="sng">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5" name="Picture 4" descr="A picture containing wheel&#10;&#10;Description automatically generated">
            <a:extLst>
              <a:ext uri="{FF2B5EF4-FFF2-40B4-BE49-F238E27FC236}">
                <a16:creationId xmlns:a16="http://schemas.microsoft.com/office/drawing/2014/main" id="{51ABD07C-168D-0D43-B662-8822CF427E8B}"/>
              </a:ext>
            </a:extLst>
          </p:cNvPr>
          <p:cNvPicPr>
            <a:picLocks noChangeAspect="1"/>
          </p:cNvPicPr>
          <p:nvPr userDrawn="1"/>
        </p:nvPicPr>
        <p:blipFill>
          <a:blip r:embed="rId2"/>
          <a:stretch>
            <a:fillRect/>
          </a:stretch>
        </p:blipFill>
        <p:spPr>
          <a:xfrm>
            <a:off x="1773516" y="5602334"/>
            <a:ext cx="1690509" cy="311447"/>
          </a:xfrm>
          <a:prstGeom prst="rect">
            <a:avLst/>
          </a:prstGeom>
        </p:spPr>
      </p:pic>
      <p:sp>
        <p:nvSpPr>
          <p:cNvPr id="6" name="TextBox 5">
            <a:extLst>
              <a:ext uri="{FF2B5EF4-FFF2-40B4-BE49-F238E27FC236}">
                <a16:creationId xmlns:a16="http://schemas.microsoft.com/office/drawing/2014/main" id="{142D0044-9DAD-E549-874C-4F189E96F565}"/>
              </a:ext>
            </a:extLst>
          </p:cNvPr>
          <p:cNvSpPr txBox="1"/>
          <p:nvPr userDrawn="1"/>
        </p:nvSpPr>
        <p:spPr>
          <a:xfrm>
            <a:off x="1725388" y="5163752"/>
            <a:ext cx="2257064" cy="4385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b="1" kern="1200" err="1">
                <a:solidFill>
                  <a:schemeClr val="accent2"/>
                </a:solidFill>
                <a:effectLst/>
                <a:latin typeface="+mn-lt"/>
                <a:ea typeface="+mn-ea"/>
                <a:cs typeface="+mn-cs"/>
              </a:rPr>
              <a:t>priceschool.usc.edu</a:t>
            </a:r>
            <a:endParaRPr lang="en-US" sz="1200" kern="1200">
              <a:solidFill>
                <a:schemeClr val="accent2"/>
              </a:solidFill>
              <a:effectLst/>
              <a:latin typeface="+mn-lt"/>
              <a:ea typeface="+mn-ea"/>
              <a:cs typeface="+mn-cs"/>
            </a:endParaRPr>
          </a:p>
          <a:p>
            <a:endParaRPr lang="en-US" sz="1050"/>
          </a:p>
        </p:txBody>
      </p:sp>
      <p:pic>
        <p:nvPicPr>
          <p:cNvPr id="8" name="Picture 7" descr="A close up of a logo&#10;&#10;Description automatically generated">
            <a:extLst>
              <a:ext uri="{FF2B5EF4-FFF2-40B4-BE49-F238E27FC236}">
                <a16:creationId xmlns:a16="http://schemas.microsoft.com/office/drawing/2014/main" id="{90172E3F-520F-384C-A315-1AF0D9EF27D9}"/>
              </a:ext>
            </a:extLst>
          </p:cNvPr>
          <p:cNvPicPr>
            <a:picLocks noChangeAspect="1"/>
          </p:cNvPicPr>
          <p:nvPr userDrawn="1"/>
        </p:nvPicPr>
        <p:blipFill>
          <a:blip r:embed="rId3"/>
          <a:stretch>
            <a:fillRect/>
          </a:stretch>
        </p:blipFill>
        <p:spPr>
          <a:xfrm>
            <a:off x="711953" y="4128455"/>
            <a:ext cx="3294563" cy="781374"/>
          </a:xfrm>
          <a:prstGeom prst="rect">
            <a:avLst/>
          </a:prstGeom>
        </p:spPr>
      </p:pic>
    </p:spTree>
    <p:extLst>
      <p:ext uri="{BB962C8B-B14F-4D97-AF65-F5344CB8AC3E}">
        <p14:creationId xmlns:p14="http://schemas.microsoft.com/office/powerpoint/2010/main" val="3353349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5" name="Rectangle 14"/>
          <p:cNvSpPr/>
          <p:nvPr userDrawn="1"/>
        </p:nvSpPr>
        <p:spPr>
          <a:xfrm>
            <a:off x="0" y="6400800"/>
            <a:ext cx="457200" cy="153888"/>
          </a:xfrm>
          <a:prstGeom prst="rect">
            <a:avLst/>
          </a:prstGeom>
        </p:spPr>
        <p:txBody>
          <a:bodyPr wrap="square" lIns="0" tIns="0" rIns="0" bIns="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393B89-F025-1F43-900C-76A5C7FE9B0B}" type="slidenum">
              <a:rPr kumimoji="0" lang="en-US" sz="10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18" name="Text Placeholder 2"/>
          <p:cNvSpPr>
            <a:spLocks noGrp="1"/>
          </p:cNvSpPr>
          <p:nvPr>
            <p:ph type="body" sz="quarter" idx="14" hasCustomPrompt="1"/>
          </p:nvPr>
        </p:nvSpPr>
        <p:spPr>
          <a:xfrm>
            <a:off x="775758" y="755870"/>
            <a:ext cx="10692343" cy="446693"/>
          </a:xfrm>
        </p:spPr>
        <p:txBody>
          <a:bodyPr anchor="b">
            <a:noAutofit/>
          </a:bodyPr>
          <a:lstStyle>
            <a:lvl1pPr marL="0" marR="0" indent="0" algn="l" defTabSz="342900" rtl="0" eaLnBrk="1" fontAlgn="auto" latinLnBrk="0" hangingPunct="1">
              <a:lnSpc>
                <a:spcPct val="100000"/>
              </a:lnSpc>
              <a:spcBef>
                <a:spcPts val="0"/>
              </a:spcBef>
              <a:spcAft>
                <a:spcPts val="675"/>
              </a:spcAft>
              <a:buClrTx/>
              <a:buSzTx/>
              <a:buFont typeface="Arial"/>
              <a:buNone/>
              <a:tabLst/>
              <a:defRPr sz="3200" b="1" i="0" baseline="0">
                <a:solidFill>
                  <a:schemeClr val="accent2"/>
                </a:solidFill>
                <a:latin typeface="+mj-lt"/>
              </a:defRPr>
            </a:lvl1pPr>
            <a:lvl2pPr>
              <a:defRPr sz="1275"/>
            </a:lvl2pPr>
            <a:lvl3pPr>
              <a:defRPr sz="1275"/>
            </a:lvl3pPr>
            <a:lvl4pPr>
              <a:defRPr sz="1275"/>
            </a:lvl4pPr>
            <a:lvl5pPr>
              <a:defRPr sz="1275"/>
            </a:lvl5pPr>
          </a:lstStyle>
          <a:p>
            <a:pPr lvl="0"/>
            <a:r>
              <a:rPr lang="en-US"/>
              <a:t>Chart Title</a:t>
            </a:r>
          </a:p>
        </p:txBody>
      </p:sp>
      <p:cxnSp>
        <p:nvCxnSpPr>
          <p:cNvPr id="11" name="Straight Connector 10">
            <a:extLst>
              <a:ext uri="{FF2B5EF4-FFF2-40B4-BE49-F238E27FC236}">
                <a16:creationId xmlns:a16="http://schemas.microsoft.com/office/drawing/2014/main" id="{93D6C147-4D36-AC48-9ACF-0C26677368BB}"/>
              </a:ext>
            </a:extLst>
          </p:cNvPr>
          <p:cNvCxnSpPr>
            <a:cxnSpLocks/>
          </p:cNvCxnSpPr>
          <p:nvPr userDrawn="1"/>
        </p:nvCxnSpPr>
        <p:spPr>
          <a:xfrm>
            <a:off x="775758" y="1420438"/>
            <a:ext cx="10692343" cy="0"/>
          </a:xfrm>
          <a:prstGeom prst="line">
            <a:avLst/>
          </a:prstGeom>
          <a:ln w="25400" cmpd="sng">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Chart Placeholder 7">
            <a:extLst>
              <a:ext uri="{FF2B5EF4-FFF2-40B4-BE49-F238E27FC236}">
                <a16:creationId xmlns:a16="http://schemas.microsoft.com/office/drawing/2014/main" id="{69833409-EC22-534B-927D-5E50542FBA92}"/>
              </a:ext>
            </a:extLst>
          </p:cNvPr>
          <p:cNvSpPr>
            <a:spLocks noGrp="1"/>
          </p:cNvSpPr>
          <p:nvPr>
            <p:ph type="chart" sz="quarter" idx="22"/>
          </p:nvPr>
        </p:nvSpPr>
        <p:spPr>
          <a:xfrm>
            <a:off x="1608881" y="2316104"/>
            <a:ext cx="8785187" cy="3914283"/>
          </a:xfrm>
        </p:spPr>
        <p:txBody>
          <a:bodyPr/>
          <a:lstStyle/>
          <a:p>
            <a:r>
              <a:rPr lang="en-US"/>
              <a:t>Click icon to add chart</a:t>
            </a:r>
          </a:p>
        </p:txBody>
      </p:sp>
      <p:pic>
        <p:nvPicPr>
          <p:cNvPr id="9" name="Picture 8" descr="A picture containing clock, drawing&#10;&#10;Description automatically generated">
            <a:extLst>
              <a:ext uri="{FF2B5EF4-FFF2-40B4-BE49-F238E27FC236}">
                <a16:creationId xmlns:a16="http://schemas.microsoft.com/office/drawing/2014/main" id="{B4FE4456-19E3-5840-A369-118494BA522E}"/>
              </a:ext>
            </a:extLst>
          </p:cNvPr>
          <p:cNvPicPr>
            <a:picLocks noChangeAspect="1"/>
          </p:cNvPicPr>
          <p:nvPr userDrawn="1"/>
        </p:nvPicPr>
        <p:blipFill>
          <a:blip r:embed="rId2"/>
          <a:stretch>
            <a:fillRect/>
          </a:stretch>
        </p:blipFill>
        <p:spPr>
          <a:xfrm>
            <a:off x="10647950" y="6313451"/>
            <a:ext cx="1248127" cy="286804"/>
          </a:xfrm>
          <a:prstGeom prst="rect">
            <a:avLst/>
          </a:prstGeom>
        </p:spPr>
      </p:pic>
      <p:sp>
        <p:nvSpPr>
          <p:cNvPr id="12" name="Text Placeholder 4">
            <a:extLst>
              <a:ext uri="{FF2B5EF4-FFF2-40B4-BE49-F238E27FC236}">
                <a16:creationId xmlns:a16="http://schemas.microsoft.com/office/drawing/2014/main" id="{F0A64A21-35BF-654E-8509-7D8BCF4B0954}"/>
              </a:ext>
            </a:extLst>
          </p:cNvPr>
          <p:cNvSpPr>
            <a:spLocks noGrp="1"/>
          </p:cNvSpPr>
          <p:nvPr>
            <p:ph type="body" sz="quarter" idx="23" hasCustomPrompt="1"/>
          </p:nvPr>
        </p:nvSpPr>
        <p:spPr>
          <a:xfrm>
            <a:off x="775758" y="1638315"/>
            <a:ext cx="10577512" cy="459914"/>
          </a:xfrm>
        </p:spPr>
        <p:txBody>
          <a:bodyPr>
            <a:normAutofit/>
          </a:bodyPr>
          <a:lstStyle>
            <a:lvl1pPr marL="0" indent="0">
              <a:buFontTx/>
              <a:buNone/>
              <a:defRPr sz="1800"/>
            </a:lvl1pPr>
          </a:lstStyle>
          <a:p>
            <a:pPr lvl="0"/>
            <a:r>
              <a:rPr lang="en-US"/>
              <a:t>Maintain style of the chart below. Minimize other text on this slide.</a:t>
            </a:r>
          </a:p>
        </p:txBody>
      </p:sp>
    </p:spTree>
    <p:extLst>
      <p:ext uri="{BB962C8B-B14F-4D97-AF65-F5344CB8AC3E}">
        <p14:creationId xmlns:p14="http://schemas.microsoft.com/office/powerpoint/2010/main" val="3822454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Statement Sentence">
    <p:spTree>
      <p:nvGrpSpPr>
        <p:cNvPr id="1" name=""/>
        <p:cNvGrpSpPr/>
        <p:nvPr/>
      </p:nvGrpSpPr>
      <p:grpSpPr>
        <a:xfrm>
          <a:off x="0" y="0"/>
          <a:ext cx="0" cy="0"/>
          <a:chOff x="0" y="0"/>
          <a:chExt cx="0" cy="0"/>
        </a:xfrm>
      </p:grpSpPr>
      <p:sp>
        <p:nvSpPr>
          <p:cNvPr id="15" name="Rectangle 14"/>
          <p:cNvSpPr/>
          <p:nvPr userDrawn="1"/>
        </p:nvSpPr>
        <p:spPr>
          <a:xfrm>
            <a:off x="0" y="6400800"/>
            <a:ext cx="457200" cy="153888"/>
          </a:xfrm>
          <a:prstGeom prst="rect">
            <a:avLst/>
          </a:prstGeom>
        </p:spPr>
        <p:txBody>
          <a:bodyPr wrap="square" lIns="0" tIns="0" rIns="0" bIns="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393B89-F025-1F43-900C-76A5C7FE9B0B}" type="slidenum">
              <a:rPr kumimoji="0" lang="en-US" sz="10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18" name="Text Placeholder 2"/>
          <p:cNvSpPr>
            <a:spLocks noGrp="1"/>
          </p:cNvSpPr>
          <p:nvPr>
            <p:ph type="body" sz="quarter" idx="14" hasCustomPrompt="1"/>
          </p:nvPr>
        </p:nvSpPr>
        <p:spPr>
          <a:xfrm>
            <a:off x="775758" y="1"/>
            <a:ext cx="10692343" cy="6858000"/>
          </a:xfrm>
        </p:spPr>
        <p:txBody>
          <a:bodyPr anchor="ctr">
            <a:noAutofit/>
          </a:bodyPr>
          <a:lstStyle>
            <a:lvl1pPr marL="0" marR="0" indent="0" algn="ctr" defTabSz="342900" rtl="0" eaLnBrk="1" fontAlgn="auto" latinLnBrk="0" hangingPunct="1">
              <a:lnSpc>
                <a:spcPct val="100000"/>
              </a:lnSpc>
              <a:spcBef>
                <a:spcPts val="0"/>
              </a:spcBef>
              <a:spcAft>
                <a:spcPts val="675"/>
              </a:spcAft>
              <a:buClrTx/>
              <a:buSzTx/>
              <a:buFont typeface="Arial"/>
              <a:buNone/>
              <a:tabLst/>
              <a:defRPr sz="4400" b="1" i="0" baseline="0">
                <a:solidFill>
                  <a:schemeClr val="accent2"/>
                </a:solidFill>
                <a:latin typeface="+mj-lt"/>
              </a:defRPr>
            </a:lvl1pPr>
            <a:lvl2pPr>
              <a:defRPr sz="1275"/>
            </a:lvl2pPr>
            <a:lvl3pPr>
              <a:defRPr sz="1275"/>
            </a:lvl3pPr>
            <a:lvl4pPr>
              <a:defRPr sz="1275"/>
            </a:lvl4pPr>
            <a:lvl5pPr>
              <a:defRPr sz="1275"/>
            </a:lvl5pPr>
          </a:lstStyle>
          <a:p>
            <a:pPr lvl="0"/>
            <a:r>
              <a:rPr lang="en-US"/>
              <a:t>Statement sentence/text here.</a:t>
            </a:r>
            <a:br>
              <a:rPr lang="en-US"/>
            </a:br>
            <a:r>
              <a:rPr lang="en-US"/>
              <a:t>Try to stay within 1-3 sentences.</a:t>
            </a:r>
            <a:br>
              <a:rPr lang="en-US"/>
            </a:br>
            <a:r>
              <a:rPr lang="en-US"/>
              <a:t>Center it on the page.</a:t>
            </a:r>
          </a:p>
        </p:txBody>
      </p:sp>
      <p:pic>
        <p:nvPicPr>
          <p:cNvPr id="5" name="Picture 4" descr="A picture containing clock, drawing&#10;&#10;Description automatically generated">
            <a:extLst>
              <a:ext uri="{FF2B5EF4-FFF2-40B4-BE49-F238E27FC236}">
                <a16:creationId xmlns:a16="http://schemas.microsoft.com/office/drawing/2014/main" id="{ED5A8C1D-AE04-DB46-831B-1661717B2D22}"/>
              </a:ext>
            </a:extLst>
          </p:cNvPr>
          <p:cNvPicPr>
            <a:picLocks noChangeAspect="1"/>
          </p:cNvPicPr>
          <p:nvPr userDrawn="1"/>
        </p:nvPicPr>
        <p:blipFill>
          <a:blip r:embed="rId2"/>
          <a:stretch>
            <a:fillRect/>
          </a:stretch>
        </p:blipFill>
        <p:spPr>
          <a:xfrm>
            <a:off x="10647950" y="6313451"/>
            <a:ext cx="1248127" cy="286804"/>
          </a:xfrm>
          <a:prstGeom prst="rect">
            <a:avLst/>
          </a:prstGeom>
        </p:spPr>
      </p:pic>
    </p:spTree>
    <p:extLst>
      <p:ext uri="{BB962C8B-B14F-4D97-AF65-F5344CB8AC3E}">
        <p14:creationId xmlns:p14="http://schemas.microsoft.com/office/powerpoint/2010/main" val="2826511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Two Lines">
    <p:spTree>
      <p:nvGrpSpPr>
        <p:cNvPr id="1" name=""/>
        <p:cNvGrpSpPr/>
        <p:nvPr/>
      </p:nvGrpSpPr>
      <p:grpSpPr>
        <a:xfrm>
          <a:off x="0" y="0"/>
          <a:ext cx="0" cy="0"/>
          <a:chOff x="0" y="0"/>
          <a:chExt cx="0" cy="0"/>
        </a:xfrm>
      </p:grpSpPr>
      <p:sp>
        <p:nvSpPr>
          <p:cNvPr id="15" name="Rectangle 14"/>
          <p:cNvSpPr/>
          <p:nvPr userDrawn="1"/>
        </p:nvSpPr>
        <p:spPr>
          <a:xfrm>
            <a:off x="0" y="6400800"/>
            <a:ext cx="457200" cy="153888"/>
          </a:xfrm>
          <a:prstGeom prst="rect">
            <a:avLst/>
          </a:prstGeom>
        </p:spPr>
        <p:txBody>
          <a:bodyPr wrap="square" lIns="0" tIns="0" rIns="0" bIns="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393B89-F025-1F43-900C-76A5C7FE9B0B}" type="slidenum">
              <a:rPr kumimoji="0" lang="en-US" sz="10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18" name="Text Placeholder 2"/>
          <p:cNvSpPr>
            <a:spLocks noGrp="1"/>
          </p:cNvSpPr>
          <p:nvPr>
            <p:ph type="body" sz="quarter" idx="14" hasCustomPrompt="1"/>
          </p:nvPr>
        </p:nvSpPr>
        <p:spPr>
          <a:xfrm>
            <a:off x="775758" y="510916"/>
            <a:ext cx="10692343" cy="1007450"/>
          </a:xfrm>
        </p:spPr>
        <p:txBody>
          <a:bodyPr anchor="b">
            <a:noAutofit/>
          </a:bodyPr>
          <a:lstStyle>
            <a:lvl1pPr marL="0" marR="0" indent="0" algn="l" defTabSz="342900" rtl="0" eaLnBrk="1" fontAlgn="auto" latinLnBrk="0" hangingPunct="1">
              <a:lnSpc>
                <a:spcPct val="100000"/>
              </a:lnSpc>
              <a:spcBef>
                <a:spcPts val="0"/>
              </a:spcBef>
              <a:spcAft>
                <a:spcPts val="675"/>
              </a:spcAft>
              <a:buClrTx/>
              <a:buSzTx/>
              <a:buFont typeface="Arial"/>
              <a:buNone/>
              <a:tabLst/>
              <a:defRPr sz="3200" b="1" i="0" baseline="0">
                <a:solidFill>
                  <a:schemeClr val="accent2"/>
                </a:solidFill>
                <a:latin typeface="+mj-lt"/>
              </a:defRPr>
            </a:lvl1pPr>
            <a:lvl2pPr>
              <a:defRPr sz="1275"/>
            </a:lvl2pPr>
            <a:lvl3pPr>
              <a:defRPr sz="1275"/>
            </a:lvl3pPr>
            <a:lvl4pPr>
              <a:defRPr sz="1275"/>
            </a:lvl4pPr>
            <a:lvl5pPr>
              <a:defRPr sz="1275"/>
            </a:lvl5pPr>
          </a:lstStyle>
          <a:p>
            <a:pPr lvl="0"/>
            <a:r>
              <a:rPr lang="en-US"/>
              <a:t>Two Lines</a:t>
            </a:r>
          </a:p>
          <a:p>
            <a:pPr lvl="0"/>
            <a:r>
              <a:rPr lang="en-US"/>
              <a:t>Slide Title</a:t>
            </a:r>
          </a:p>
        </p:txBody>
      </p:sp>
      <p:sp>
        <p:nvSpPr>
          <p:cNvPr id="3" name="Text Placeholder 2"/>
          <p:cNvSpPr>
            <a:spLocks noGrp="1"/>
          </p:cNvSpPr>
          <p:nvPr>
            <p:ph type="body" sz="quarter" idx="21" hasCustomPrompt="1"/>
          </p:nvPr>
        </p:nvSpPr>
        <p:spPr>
          <a:xfrm>
            <a:off x="775758" y="1954120"/>
            <a:ext cx="10692343" cy="4141452"/>
          </a:xfrm>
        </p:spPr>
        <p:txBody>
          <a:bodyPr>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93D6C147-4D36-AC48-9ACF-0C26677368BB}"/>
              </a:ext>
            </a:extLst>
          </p:cNvPr>
          <p:cNvCxnSpPr>
            <a:cxnSpLocks/>
          </p:cNvCxnSpPr>
          <p:nvPr userDrawn="1"/>
        </p:nvCxnSpPr>
        <p:spPr>
          <a:xfrm>
            <a:off x="775758" y="1736241"/>
            <a:ext cx="10692343" cy="0"/>
          </a:xfrm>
          <a:prstGeom prst="line">
            <a:avLst/>
          </a:prstGeom>
          <a:ln w="25400" cmpd="sng">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7" name="Picture 6" descr="A picture containing clock, drawing&#10;&#10;Description automatically generated">
            <a:extLst>
              <a:ext uri="{FF2B5EF4-FFF2-40B4-BE49-F238E27FC236}">
                <a16:creationId xmlns:a16="http://schemas.microsoft.com/office/drawing/2014/main" id="{72932154-7FAE-CA4C-8C00-B36BFEEF492D}"/>
              </a:ext>
            </a:extLst>
          </p:cNvPr>
          <p:cNvPicPr>
            <a:picLocks noChangeAspect="1"/>
          </p:cNvPicPr>
          <p:nvPr userDrawn="1"/>
        </p:nvPicPr>
        <p:blipFill>
          <a:blip r:embed="rId2"/>
          <a:stretch>
            <a:fillRect/>
          </a:stretch>
        </p:blipFill>
        <p:spPr>
          <a:xfrm>
            <a:off x="10647950" y="6313451"/>
            <a:ext cx="1248127" cy="286804"/>
          </a:xfrm>
          <a:prstGeom prst="rect">
            <a:avLst/>
          </a:prstGeom>
        </p:spPr>
      </p:pic>
    </p:spTree>
    <p:extLst>
      <p:ext uri="{BB962C8B-B14F-4D97-AF65-F5344CB8AC3E}">
        <p14:creationId xmlns:p14="http://schemas.microsoft.com/office/powerpoint/2010/main" val="400518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15" name="Rectangle 14"/>
          <p:cNvSpPr/>
          <p:nvPr userDrawn="1"/>
        </p:nvSpPr>
        <p:spPr>
          <a:xfrm>
            <a:off x="0" y="6400800"/>
            <a:ext cx="457200" cy="153888"/>
          </a:xfrm>
          <a:prstGeom prst="rect">
            <a:avLst/>
          </a:prstGeom>
        </p:spPr>
        <p:txBody>
          <a:bodyPr wrap="square" lIns="0" tIns="0" rIns="0" bIns="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393B89-F025-1F43-900C-76A5C7FE9B0B}" type="slidenum">
              <a:rPr kumimoji="0" lang="en-US" sz="10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18" name="Text Placeholder 2"/>
          <p:cNvSpPr>
            <a:spLocks noGrp="1"/>
          </p:cNvSpPr>
          <p:nvPr>
            <p:ph type="body" sz="quarter" idx="14" hasCustomPrompt="1"/>
          </p:nvPr>
        </p:nvSpPr>
        <p:spPr>
          <a:xfrm>
            <a:off x="775758" y="756260"/>
            <a:ext cx="10692343" cy="446693"/>
          </a:xfrm>
        </p:spPr>
        <p:txBody>
          <a:bodyPr anchor="b">
            <a:noAutofit/>
          </a:bodyPr>
          <a:lstStyle>
            <a:lvl1pPr marL="0" marR="0" indent="0" algn="l" defTabSz="342900" rtl="0" eaLnBrk="1" fontAlgn="auto" latinLnBrk="0" hangingPunct="1">
              <a:lnSpc>
                <a:spcPct val="100000"/>
              </a:lnSpc>
              <a:spcBef>
                <a:spcPts val="0"/>
              </a:spcBef>
              <a:spcAft>
                <a:spcPts val="675"/>
              </a:spcAft>
              <a:buClrTx/>
              <a:buSzTx/>
              <a:buFont typeface="Arial"/>
              <a:buNone/>
              <a:tabLst/>
              <a:defRPr sz="3200" b="1" i="0" baseline="0">
                <a:solidFill>
                  <a:schemeClr val="accent2"/>
                </a:solidFill>
                <a:latin typeface="+mj-lt"/>
              </a:defRPr>
            </a:lvl1pPr>
            <a:lvl2pPr>
              <a:defRPr sz="1275"/>
            </a:lvl2pPr>
            <a:lvl3pPr>
              <a:defRPr sz="1275"/>
            </a:lvl3pPr>
            <a:lvl4pPr>
              <a:defRPr sz="1275"/>
            </a:lvl4pPr>
            <a:lvl5pPr>
              <a:defRPr sz="1275"/>
            </a:lvl5pPr>
          </a:lstStyle>
          <a:p>
            <a:pPr lvl="0"/>
            <a:r>
              <a:rPr lang="en-US"/>
              <a:t>Slide Title</a:t>
            </a:r>
          </a:p>
        </p:txBody>
      </p:sp>
      <p:sp>
        <p:nvSpPr>
          <p:cNvPr id="3" name="Text Placeholder 2"/>
          <p:cNvSpPr>
            <a:spLocks noGrp="1"/>
          </p:cNvSpPr>
          <p:nvPr>
            <p:ph type="body" sz="quarter" idx="21" hasCustomPrompt="1"/>
          </p:nvPr>
        </p:nvSpPr>
        <p:spPr>
          <a:xfrm>
            <a:off x="775758" y="1638707"/>
            <a:ext cx="10692343" cy="4674744"/>
          </a:xfrm>
        </p:spPr>
        <p:txBody>
          <a:bodyPr>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93D6C147-4D36-AC48-9ACF-0C26677368BB}"/>
              </a:ext>
            </a:extLst>
          </p:cNvPr>
          <p:cNvCxnSpPr>
            <a:cxnSpLocks/>
          </p:cNvCxnSpPr>
          <p:nvPr userDrawn="1"/>
        </p:nvCxnSpPr>
        <p:spPr>
          <a:xfrm>
            <a:off x="775758" y="1420828"/>
            <a:ext cx="10692343" cy="0"/>
          </a:xfrm>
          <a:prstGeom prst="line">
            <a:avLst/>
          </a:prstGeom>
          <a:ln w="25400" cmpd="sng">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7" name="Picture 6" descr="A picture containing clock, drawing&#10;&#10;Description automatically generated">
            <a:extLst>
              <a:ext uri="{FF2B5EF4-FFF2-40B4-BE49-F238E27FC236}">
                <a16:creationId xmlns:a16="http://schemas.microsoft.com/office/drawing/2014/main" id="{810B7C6C-FB8B-9249-80A1-C4463ACBF2EB}"/>
              </a:ext>
            </a:extLst>
          </p:cNvPr>
          <p:cNvPicPr>
            <a:picLocks noChangeAspect="1"/>
          </p:cNvPicPr>
          <p:nvPr userDrawn="1"/>
        </p:nvPicPr>
        <p:blipFill>
          <a:blip r:embed="rId2"/>
          <a:stretch>
            <a:fillRect/>
          </a:stretch>
        </p:blipFill>
        <p:spPr>
          <a:xfrm>
            <a:off x="10647950" y="6313451"/>
            <a:ext cx="1248127" cy="286804"/>
          </a:xfrm>
          <a:prstGeom prst="rect">
            <a:avLst/>
          </a:prstGeom>
        </p:spPr>
      </p:pic>
    </p:spTree>
    <p:extLst>
      <p:ext uri="{BB962C8B-B14F-4D97-AF65-F5344CB8AC3E}">
        <p14:creationId xmlns:p14="http://schemas.microsoft.com/office/powerpoint/2010/main" val="37541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33455E5-28A1-0144-AE50-E8CF374EA0B9}"/>
              </a:ext>
            </a:extLst>
          </p:cNvPr>
          <p:cNvSpPr>
            <a:spLocks noGrp="1"/>
          </p:cNvSpPr>
          <p:nvPr>
            <p:ph type="body" sz="quarter" idx="10" hasCustomPrompt="1"/>
          </p:nvPr>
        </p:nvSpPr>
        <p:spPr>
          <a:xfrm>
            <a:off x="643465" y="1811339"/>
            <a:ext cx="10837335" cy="4250795"/>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4" name="Text Placeholder 2">
            <a:extLst>
              <a:ext uri="{FF2B5EF4-FFF2-40B4-BE49-F238E27FC236}">
                <a16:creationId xmlns:a16="http://schemas.microsoft.com/office/drawing/2014/main" id="{F8AE1B1A-8EA8-AD43-8A1F-658F535E1FD7}"/>
              </a:ext>
            </a:extLst>
          </p:cNvPr>
          <p:cNvSpPr>
            <a:spLocks noGrp="1"/>
          </p:cNvSpPr>
          <p:nvPr>
            <p:ph type="body" sz="quarter" idx="11" hasCustomPrompt="1"/>
          </p:nvPr>
        </p:nvSpPr>
        <p:spPr>
          <a:xfrm>
            <a:off x="643467" y="346075"/>
            <a:ext cx="10837333" cy="1320800"/>
          </a:xfrm>
        </p:spPr>
        <p:txBody>
          <a:bodyPr>
            <a:normAutofit/>
          </a:bodyPr>
          <a:lstStyle>
            <a:lvl1pPr marL="0" indent="0">
              <a:buNone/>
              <a:defRPr sz="3600" b="1" i="0">
                <a:solidFill>
                  <a:schemeClr val="bg1"/>
                </a:solidFill>
                <a:latin typeface="Arial Black" panose="020B0604020202020204" pitchFamily="34" charset="0"/>
                <a:cs typeface="Arial Black" panose="020B0604020202020204" pitchFamily="34" charset="0"/>
              </a:defRPr>
            </a:lvl1pPr>
          </a:lstStyle>
          <a:p>
            <a:pPr lvl="0"/>
            <a:r>
              <a:rPr lang="en-US"/>
              <a:t>Click to add text</a:t>
            </a:r>
          </a:p>
        </p:txBody>
      </p:sp>
      <p:sp>
        <p:nvSpPr>
          <p:cNvPr id="5" name="Slide Number Placeholder 3">
            <a:extLst>
              <a:ext uri="{FF2B5EF4-FFF2-40B4-BE49-F238E27FC236}">
                <a16:creationId xmlns:a16="http://schemas.microsoft.com/office/drawing/2014/main" id="{459A119B-A083-4D34-9EFD-773CE01800C0}"/>
              </a:ext>
            </a:extLst>
          </p:cNvPr>
          <p:cNvSpPr>
            <a:spLocks noGrp="1"/>
          </p:cNvSpPr>
          <p:nvPr>
            <p:ph type="sldNum" sz="quarter" idx="4"/>
          </p:nvPr>
        </p:nvSpPr>
        <p:spPr>
          <a:xfrm>
            <a:off x="8610600" y="6356351"/>
            <a:ext cx="2743200" cy="365125"/>
          </a:xfrm>
          <a:prstGeom prst="rect">
            <a:avLst/>
          </a:prstGeom>
          <a:noFill/>
        </p:spPr>
        <p:txBody>
          <a:bodyPr vert="horz" lIns="91440" tIns="45720" rIns="91440" bIns="45720" rtlCol="0" anchor="ctr"/>
          <a:lstStyle>
            <a:lvl1pPr algn="r">
              <a:defRPr sz="1200">
                <a:solidFill>
                  <a:schemeClr val="bg1"/>
                </a:solidFill>
              </a:defRPr>
            </a:lvl1pPr>
          </a:lstStyle>
          <a:p>
            <a:fld id="{D6E53BA9-8A92-43FF-93DB-97472339B03C}" type="slidenum">
              <a:rPr lang="en-US" smtClean="0"/>
              <a:pPr/>
              <a:t>‹#›</a:t>
            </a:fld>
            <a:endParaRPr lang="en-US"/>
          </a:p>
        </p:txBody>
      </p:sp>
    </p:spTree>
    <p:extLst>
      <p:ext uri="{BB962C8B-B14F-4D97-AF65-F5344CB8AC3E}">
        <p14:creationId xmlns:p14="http://schemas.microsoft.com/office/powerpoint/2010/main" val="848953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15" name="Rectangle 14"/>
          <p:cNvSpPr/>
          <p:nvPr userDrawn="1"/>
        </p:nvSpPr>
        <p:spPr>
          <a:xfrm>
            <a:off x="0" y="6400800"/>
            <a:ext cx="457200" cy="153888"/>
          </a:xfrm>
          <a:prstGeom prst="rect">
            <a:avLst/>
          </a:prstGeom>
        </p:spPr>
        <p:txBody>
          <a:bodyPr wrap="square" lIns="0" tIns="0" rIns="0" bIns="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393B89-F025-1F43-900C-76A5C7FE9B0B}" type="slidenum">
              <a:rPr kumimoji="0" lang="en-US" sz="10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18" name="Text Placeholder 2"/>
          <p:cNvSpPr>
            <a:spLocks noGrp="1"/>
          </p:cNvSpPr>
          <p:nvPr>
            <p:ph type="body" sz="quarter" idx="14" hasCustomPrompt="1"/>
          </p:nvPr>
        </p:nvSpPr>
        <p:spPr>
          <a:xfrm>
            <a:off x="775758" y="756260"/>
            <a:ext cx="10692343" cy="446693"/>
          </a:xfrm>
        </p:spPr>
        <p:txBody>
          <a:bodyPr anchor="b">
            <a:noAutofit/>
          </a:bodyPr>
          <a:lstStyle>
            <a:lvl1pPr marL="0" marR="0" indent="0" algn="l" defTabSz="342900" rtl="0" eaLnBrk="1" fontAlgn="auto" latinLnBrk="0" hangingPunct="1">
              <a:lnSpc>
                <a:spcPct val="100000"/>
              </a:lnSpc>
              <a:spcBef>
                <a:spcPts val="0"/>
              </a:spcBef>
              <a:spcAft>
                <a:spcPts val="675"/>
              </a:spcAft>
              <a:buClrTx/>
              <a:buSzTx/>
              <a:buFont typeface="Arial"/>
              <a:buNone/>
              <a:tabLst/>
              <a:defRPr sz="3200" b="1" i="0" baseline="0">
                <a:solidFill>
                  <a:schemeClr val="accent2"/>
                </a:solidFill>
                <a:latin typeface="+mj-lt"/>
              </a:defRPr>
            </a:lvl1pPr>
            <a:lvl2pPr>
              <a:defRPr sz="1275"/>
            </a:lvl2pPr>
            <a:lvl3pPr>
              <a:defRPr sz="1275"/>
            </a:lvl3pPr>
            <a:lvl4pPr>
              <a:defRPr sz="1275"/>
            </a:lvl4pPr>
            <a:lvl5pPr>
              <a:defRPr sz="1275"/>
            </a:lvl5pPr>
          </a:lstStyle>
          <a:p>
            <a:pPr lvl="0"/>
            <a:r>
              <a:rPr lang="en-US"/>
              <a:t>Slide Title</a:t>
            </a:r>
          </a:p>
        </p:txBody>
      </p:sp>
      <p:sp>
        <p:nvSpPr>
          <p:cNvPr id="3" name="Text Placeholder 2"/>
          <p:cNvSpPr>
            <a:spLocks noGrp="1"/>
          </p:cNvSpPr>
          <p:nvPr>
            <p:ph type="body" sz="quarter" idx="21" hasCustomPrompt="1"/>
          </p:nvPr>
        </p:nvSpPr>
        <p:spPr>
          <a:xfrm>
            <a:off x="775758" y="1638707"/>
            <a:ext cx="10692343" cy="4674744"/>
          </a:xfrm>
        </p:spPr>
        <p:txBody>
          <a:bodyPr>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93D6C147-4D36-AC48-9ACF-0C26677368BB}"/>
              </a:ext>
            </a:extLst>
          </p:cNvPr>
          <p:cNvCxnSpPr>
            <a:cxnSpLocks/>
          </p:cNvCxnSpPr>
          <p:nvPr userDrawn="1"/>
        </p:nvCxnSpPr>
        <p:spPr>
          <a:xfrm>
            <a:off x="775758" y="1420828"/>
            <a:ext cx="10692343" cy="0"/>
          </a:xfrm>
          <a:prstGeom prst="line">
            <a:avLst/>
          </a:prstGeom>
          <a:ln w="25400" cmpd="sng">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7" name="Picture 6" descr="A picture containing clock, drawing&#10;&#10;Description automatically generated">
            <a:extLst>
              <a:ext uri="{FF2B5EF4-FFF2-40B4-BE49-F238E27FC236}">
                <a16:creationId xmlns:a16="http://schemas.microsoft.com/office/drawing/2014/main" id="{810B7C6C-FB8B-9249-80A1-C4463ACBF2EB}"/>
              </a:ext>
            </a:extLst>
          </p:cNvPr>
          <p:cNvPicPr>
            <a:picLocks noChangeAspect="1"/>
          </p:cNvPicPr>
          <p:nvPr userDrawn="1"/>
        </p:nvPicPr>
        <p:blipFill>
          <a:blip r:embed="rId2"/>
          <a:stretch>
            <a:fillRect/>
          </a:stretch>
        </p:blipFill>
        <p:spPr>
          <a:xfrm>
            <a:off x="10647950" y="6313451"/>
            <a:ext cx="1248127" cy="286804"/>
          </a:xfrm>
          <a:prstGeom prst="rect">
            <a:avLst/>
          </a:prstGeom>
        </p:spPr>
      </p:pic>
    </p:spTree>
    <p:extLst>
      <p:ext uri="{BB962C8B-B14F-4D97-AF65-F5344CB8AC3E}">
        <p14:creationId xmlns:p14="http://schemas.microsoft.com/office/powerpoint/2010/main" val="37541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0029-8621-23E5-01A6-9789D99E05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132E69-4A0B-6B99-2158-0EAA6FAC9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0CE17-E7E2-6999-9CB8-F1BCD394E683}"/>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5" name="Footer Placeholder 4">
            <a:extLst>
              <a:ext uri="{FF2B5EF4-FFF2-40B4-BE49-F238E27FC236}">
                <a16:creationId xmlns:a16="http://schemas.microsoft.com/office/drawing/2014/main" id="{F64FAEA5-B290-23EA-20A5-2A5B6B9AC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9C49A-F4D2-DF24-2358-5FB303B03AFD}"/>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2329100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775B-DC82-A8E9-4519-9E91B9965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58670-A6E5-EAB8-FE8C-91525D06B6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EC1A05-DB13-A177-0B1F-2553258D63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45B41-C7B2-89F7-9F77-35ACAA49DAF7}"/>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6" name="Footer Placeholder 5">
            <a:extLst>
              <a:ext uri="{FF2B5EF4-FFF2-40B4-BE49-F238E27FC236}">
                <a16:creationId xmlns:a16="http://schemas.microsoft.com/office/drawing/2014/main" id="{55BDE25F-9F30-C988-ACD8-9C51540F8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FF5C8-5F1E-FA73-0D2E-3435E3AFC907}"/>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4252740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E19B-FEC1-9350-AB0D-AFBC838F02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975902-D7FE-2A13-63E3-D9FC656B2B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337B73-9089-B327-6991-DD0C1FEC32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DA826-ACC1-EACE-AFEF-BB6E8B15E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DA34E-8F0B-7922-3B77-CFCFD02D2F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D8CC1E-2350-FA67-1D4C-B613EEED50D7}"/>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8" name="Footer Placeholder 7">
            <a:extLst>
              <a:ext uri="{FF2B5EF4-FFF2-40B4-BE49-F238E27FC236}">
                <a16:creationId xmlns:a16="http://schemas.microsoft.com/office/drawing/2014/main" id="{AFCD275A-AB39-4B00-18B0-23E186A80E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6A7959-1C45-6545-0859-1E37CBC20991}"/>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1799548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2C3C-1110-B819-F2A0-B8C353BBED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4DC1AE-2818-7D8A-BE5E-C01EA38D64BF}"/>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4" name="Footer Placeholder 3">
            <a:extLst>
              <a:ext uri="{FF2B5EF4-FFF2-40B4-BE49-F238E27FC236}">
                <a16:creationId xmlns:a16="http://schemas.microsoft.com/office/drawing/2014/main" id="{0C0B5EEE-E0DE-6961-A2EC-F1C4A674C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26CF58-A21A-9504-E803-FF5083695F56}"/>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3641848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EAEA46-4D17-91E1-1C46-ADB0853BC033}"/>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3" name="Footer Placeholder 2">
            <a:extLst>
              <a:ext uri="{FF2B5EF4-FFF2-40B4-BE49-F238E27FC236}">
                <a16:creationId xmlns:a16="http://schemas.microsoft.com/office/drawing/2014/main" id="{3D794A33-D203-0736-3729-5BE7CFE03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066C5B-A5E6-B634-9157-3CF13CCEA660}"/>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834260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1305-43B4-6EBD-B58B-A8D1B5655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AD4F13-BAD2-9069-858A-3F6380B98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47BC52-81DD-AB74-2337-1944EC00C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59457-BEB9-B750-343D-2EA97C441ED9}"/>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6" name="Footer Placeholder 5">
            <a:extLst>
              <a:ext uri="{FF2B5EF4-FFF2-40B4-BE49-F238E27FC236}">
                <a16:creationId xmlns:a16="http://schemas.microsoft.com/office/drawing/2014/main" id="{5ADFC323-4CE9-385B-3A83-C4D307742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56712-D5B7-3DC0-5A76-461D18ABD400}"/>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1123823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B440-C842-51AF-385B-8368EE343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B7C44-7D70-6A1A-C95B-FFC823A59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6C173-EFBC-7251-562D-C190B251C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FE9EF-DBCE-BA90-5527-A071AB51BD54}"/>
              </a:ext>
            </a:extLst>
          </p:cNvPr>
          <p:cNvSpPr>
            <a:spLocks noGrp="1"/>
          </p:cNvSpPr>
          <p:nvPr>
            <p:ph type="dt" sz="half" idx="10"/>
          </p:nvPr>
        </p:nvSpPr>
        <p:spPr/>
        <p:txBody>
          <a:bodyPr/>
          <a:lstStyle/>
          <a:p>
            <a:fld id="{126E24E9-AB18-41FE-8F15-40F1C56BA730}" type="datetimeFigureOut">
              <a:rPr lang="en-US" smtClean="0"/>
              <a:t>8/16/22</a:t>
            </a:fld>
            <a:endParaRPr lang="en-US"/>
          </a:p>
        </p:txBody>
      </p:sp>
      <p:sp>
        <p:nvSpPr>
          <p:cNvPr id="6" name="Footer Placeholder 5">
            <a:extLst>
              <a:ext uri="{FF2B5EF4-FFF2-40B4-BE49-F238E27FC236}">
                <a16:creationId xmlns:a16="http://schemas.microsoft.com/office/drawing/2014/main" id="{FCA28922-B243-2BF1-CB8A-F017B1A8E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E4BA0-36DD-61FF-FE60-24F2C62B7CA3}"/>
              </a:ext>
            </a:extLst>
          </p:cNvPr>
          <p:cNvSpPr>
            <a:spLocks noGrp="1"/>
          </p:cNvSpPr>
          <p:nvPr>
            <p:ph type="sldNum" sz="quarter" idx="12"/>
          </p:nvPr>
        </p:nvSpPr>
        <p:spPr/>
        <p:txBody>
          <a:bodyPr/>
          <a:lstStyle/>
          <a:p>
            <a:fld id="{6F414F8B-2D70-45CD-AE56-22E86F794C6F}" type="slidenum">
              <a:rPr lang="en-US" smtClean="0"/>
              <a:t>‹#›</a:t>
            </a:fld>
            <a:endParaRPr lang="en-US"/>
          </a:p>
        </p:txBody>
      </p:sp>
    </p:spTree>
    <p:extLst>
      <p:ext uri="{BB962C8B-B14F-4D97-AF65-F5344CB8AC3E}">
        <p14:creationId xmlns:p14="http://schemas.microsoft.com/office/powerpoint/2010/main" val="2182472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5.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CA927E-8A33-2E2A-86E7-7136DEDD2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E2DE19-A53A-50DA-3712-664584CA0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20386-509C-5F70-C972-842D5ECBD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E24E9-AB18-41FE-8F15-40F1C56BA730}" type="datetimeFigureOut">
              <a:rPr lang="en-US" smtClean="0"/>
              <a:t>8/16/22</a:t>
            </a:fld>
            <a:endParaRPr lang="en-US"/>
          </a:p>
        </p:txBody>
      </p:sp>
      <p:sp>
        <p:nvSpPr>
          <p:cNvPr id="5" name="Footer Placeholder 4">
            <a:extLst>
              <a:ext uri="{FF2B5EF4-FFF2-40B4-BE49-F238E27FC236}">
                <a16:creationId xmlns:a16="http://schemas.microsoft.com/office/drawing/2014/main" id="{AB4AA481-DE07-5DB8-1148-DA5D7C8F87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3B2C13-697C-45CD-D5AA-7999DDD24F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14F8B-2D70-45CD-AE56-22E86F794C6F}" type="slidenum">
              <a:rPr lang="en-US" smtClean="0"/>
              <a:t>‹#›</a:t>
            </a:fld>
            <a:endParaRPr lang="en-US"/>
          </a:p>
        </p:txBody>
      </p:sp>
    </p:spTree>
    <p:extLst>
      <p:ext uri="{BB962C8B-B14F-4D97-AF65-F5344CB8AC3E}">
        <p14:creationId xmlns:p14="http://schemas.microsoft.com/office/powerpoint/2010/main" val="65363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9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98" r:id="rId1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 Fourth level</a:t>
            </a:r>
          </a:p>
          <a:p>
            <a:pPr lvl="4"/>
            <a:r>
              <a:rPr lang="en-US"/>
              <a:t>Fifth level</a:t>
            </a:r>
          </a:p>
          <a:p>
            <a:pPr lvl="0"/>
            <a:endParaRPr lang="en-US"/>
          </a:p>
        </p:txBody>
      </p:sp>
      <p:sp>
        <p:nvSpPr>
          <p:cNvPr id="8" name="Slide Number Placeholder 7"/>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B650A7-CBE4-7B4F-A5EE-3E7F54FCF764}" type="slidenum">
              <a:rPr lang="en-US" smtClean="0"/>
              <a:t>‹#›</a:t>
            </a:fld>
            <a:endParaRPr lang="en-US"/>
          </a:p>
        </p:txBody>
      </p:sp>
    </p:spTree>
    <p:extLst>
      <p:ext uri="{BB962C8B-B14F-4D97-AF65-F5344CB8AC3E}">
        <p14:creationId xmlns:p14="http://schemas.microsoft.com/office/powerpoint/2010/main" val="1158319710"/>
      </p:ext>
    </p:extLst>
  </p:cSld>
  <p:clrMap bg1="lt1" tx1="dk1" bg2="lt2" tx2="dk2" accent1="accent1" accent2="accent2" accent3="accent3" accent4="accent4" accent5="accent5" accent6="accent6" hlink="hlink" folHlink="folHlink"/>
  <p:sldLayoutIdLst>
    <p:sldLayoutId id="2147483658" r:id="rId1"/>
    <p:sldLayoutId id="2147483692" r:id="rId2"/>
    <p:sldLayoutId id="2147483695" r:id="rId3"/>
    <p:sldLayoutId id="2147483696" r:id="rId4"/>
    <p:sldLayoutId id="2147483690"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342900" rtl="0" eaLnBrk="1" latinLnBrk="0" hangingPunct="1">
        <a:spcBef>
          <a:spcPct val="0"/>
        </a:spcBef>
        <a:buNone/>
        <a:defRPr sz="3300" b="1" kern="1200">
          <a:solidFill>
            <a:srgbClr val="000000"/>
          </a:solidFill>
          <a:latin typeface="+mj-lt"/>
          <a:ea typeface="+mj-ea"/>
          <a:cs typeface="+mj-cs"/>
        </a:defRPr>
      </a:lvl1pPr>
    </p:titleStyle>
    <p:bodyStyle>
      <a:lvl1pPr marL="257175" indent="-257175" algn="l" defTabSz="342900" rtl="0" eaLnBrk="1" latinLnBrk="0" hangingPunct="1">
        <a:lnSpc>
          <a:spcPct val="100000"/>
        </a:lnSpc>
        <a:spcBef>
          <a:spcPts val="576"/>
        </a:spcBef>
        <a:spcAft>
          <a:spcPts val="0"/>
        </a:spcAft>
        <a:buFont typeface="Arial" panose="020B0604020202020204" pitchFamily="34" charset="0"/>
        <a:buChar char="•"/>
        <a:defRPr sz="2000" b="1" kern="1200">
          <a:solidFill>
            <a:srgbClr val="000000"/>
          </a:solidFill>
          <a:latin typeface="+mn-lt"/>
          <a:ea typeface="+mn-ea"/>
          <a:cs typeface="+mn-cs"/>
        </a:defRPr>
      </a:lvl1pPr>
      <a:lvl2pPr marL="555498" indent="-212598" algn="l" defTabSz="342900" rtl="0" eaLnBrk="1" latinLnBrk="0" hangingPunct="1">
        <a:lnSpc>
          <a:spcPct val="100000"/>
        </a:lnSpc>
        <a:spcBef>
          <a:spcPts val="150"/>
        </a:spcBef>
        <a:spcAft>
          <a:spcPts val="0"/>
        </a:spcAft>
        <a:buSzPct val="125000"/>
        <a:buFont typeface="Arial" panose="020B0604020202020204" pitchFamily="34" charset="0"/>
        <a:buChar char="‒"/>
        <a:defRPr sz="2000" b="0" kern="1200">
          <a:solidFill>
            <a:schemeClr val="accent2"/>
          </a:solidFill>
          <a:latin typeface="+mn-lt"/>
          <a:ea typeface="+mn-ea"/>
          <a:cs typeface="+mn-cs"/>
        </a:defRPr>
      </a:lvl2pPr>
      <a:lvl3pPr marL="857250" indent="-171450" algn="l" defTabSz="342900" rtl="0" eaLnBrk="1" latinLnBrk="0" hangingPunct="1">
        <a:lnSpc>
          <a:spcPct val="100000"/>
        </a:lnSpc>
        <a:spcBef>
          <a:spcPts val="432"/>
        </a:spcBef>
        <a:spcAft>
          <a:spcPts val="0"/>
        </a:spcAft>
        <a:buSzPct val="100000"/>
        <a:buFont typeface="Arial" panose="020B0604020202020204" pitchFamily="34" charset="0"/>
        <a:buChar char="•"/>
        <a:defRPr sz="2000" b="1" kern="1200">
          <a:solidFill>
            <a:srgbClr val="000000"/>
          </a:solidFill>
          <a:latin typeface="+mn-lt"/>
          <a:ea typeface="+mn-ea"/>
          <a:cs typeface="+mn-cs"/>
        </a:defRPr>
      </a:lvl3pPr>
      <a:lvl4pPr marL="1200150" indent="-171450" algn="l" defTabSz="342900" rtl="0" eaLnBrk="1" latinLnBrk="0" hangingPunct="1">
        <a:lnSpc>
          <a:spcPct val="100000"/>
        </a:lnSpc>
        <a:spcBef>
          <a:spcPts val="360"/>
        </a:spcBef>
        <a:spcAft>
          <a:spcPts val="0"/>
        </a:spcAft>
        <a:buFont typeface="Arial" panose="020B0604020202020204" pitchFamily="34" charset="0"/>
        <a:buChar char="―"/>
        <a:defRPr sz="2000" b="1" kern="1200">
          <a:solidFill>
            <a:srgbClr val="000000"/>
          </a:solidFill>
          <a:latin typeface="+mn-lt"/>
          <a:ea typeface="+mn-ea"/>
          <a:cs typeface="+mn-cs"/>
        </a:defRPr>
      </a:lvl4pPr>
      <a:lvl5pPr marL="1543050" indent="-171450" algn="l" defTabSz="342900" rtl="0" eaLnBrk="1" latinLnBrk="0" hangingPunct="1">
        <a:lnSpc>
          <a:spcPct val="100000"/>
        </a:lnSpc>
        <a:spcBef>
          <a:spcPts val="324"/>
        </a:spcBef>
        <a:spcAft>
          <a:spcPts val="0"/>
        </a:spcAft>
        <a:buFont typeface="Arial" panose="020B0604020202020204" pitchFamily="34" charset="0"/>
        <a:buChar char="•"/>
        <a:defRPr sz="2000" b="1"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4702B9-F318-3A49-9BC8-D3ECD9EFA419}"/>
              </a:ext>
            </a:extLst>
          </p:cNvPr>
          <p:cNvPicPr>
            <a:picLocks noChangeAspect="1"/>
          </p:cNvPicPr>
          <p:nvPr userDrawn="1"/>
        </p:nvPicPr>
        <p:blipFill>
          <a:blip r:embed="rId3">
            <a:alphaModFix amt="35000"/>
          </a:blip>
          <a:stretch>
            <a:fillRect/>
          </a:stretch>
        </p:blipFill>
        <p:spPr>
          <a:xfrm>
            <a:off x="3207633" y="-716083"/>
            <a:ext cx="10805935" cy="8104451"/>
          </a:xfrm>
          <a:prstGeom prst="rect">
            <a:avLst/>
          </a:prstGeom>
        </p:spPr>
      </p:pic>
      <p:sp>
        <p:nvSpPr>
          <p:cNvPr id="2" name="Title Placeholder 1">
            <a:extLst>
              <a:ext uri="{FF2B5EF4-FFF2-40B4-BE49-F238E27FC236}">
                <a16:creationId xmlns:a16="http://schemas.microsoft.com/office/drawing/2014/main" id="{3B1D7EE1-2BCD-0D4F-95A6-7F1BD615292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D7F2-1493-BE4E-A1F1-8826210DC8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6B69BCD-8550-614C-A6E2-05D014A279F7}"/>
              </a:ext>
            </a:extLst>
          </p:cNvPr>
          <p:cNvPicPr>
            <a:picLocks noChangeAspect="1"/>
          </p:cNvPicPr>
          <p:nvPr userDrawn="1"/>
        </p:nvPicPr>
        <p:blipFill>
          <a:blip r:embed="rId4"/>
          <a:stretch>
            <a:fillRect/>
          </a:stretch>
        </p:blipFill>
        <p:spPr>
          <a:xfrm>
            <a:off x="182766" y="6176963"/>
            <a:ext cx="1310869" cy="614470"/>
          </a:xfrm>
          <a:prstGeom prst="rect">
            <a:avLst/>
          </a:prstGeom>
        </p:spPr>
      </p:pic>
      <p:sp>
        <p:nvSpPr>
          <p:cNvPr id="4" name="Slide Number Placeholder 3">
            <a:extLst>
              <a:ext uri="{FF2B5EF4-FFF2-40B4-BE49-F238E27FC236}">
                <a16:creationId xmlns:a16="http://schemas.microsoft.com/office/drawing/2014/main" id="{1CC7F98C-9D55-477B-973F-01D5F1C76A50}"/>
              </a:ext>
            </a:extLst>
          </p:cNvPr>
          <p:cNvSpPr>
            <a:spLocks noGrp="1"/>
          </p:cNvSpPr>
          <p:nvPr>
            <p:ph type="sldNum" sz="quarter" idx="4"/>
          </p:nvPr>
        </p:nvSpPr>
        <p:spPr>
          <a:xfrm>
            <a:off x="8610600" y="6356351"/>
            <a:ext cx="2743200" cy="365125"/>
          </a:xfrm>
          <a:prstGeom prst="rect">
            <a:avLst/>
          </a:prstGeom>
          <a:noFill/>
        </p:spPr>
        <p:txBody>
          <a:bodyPr vert="horz" lIns="91440" tIns="45720" rIns="91440" bIns="45720" rtlCol="0" anchor="ctr"/>
          <a:lstStyle>
            <a:lvl1pPr algn="r">
              <a:defRPr sz="1200">
                <a:solidFill>
                  <a:schemeClr val="bg1"/>
                </a:solidFill>
              </a:defRPr>
            </a:lvl1pPr>
          </a:lstStyle>
          <a:p>
            <a:fld id="{D6E53BA9-8A92-43FF-93DB-97472339B03C}" type="slidenum">
              <a:rPr lang="en-US" smtClean="0"/>
              <a:pPr/>
              <a:t>‹#›</a:t>
            </a:fld>
            <a:endParaRPr lang="en-US"/>
          </a:p>
        </p:txBody>
      </p:sp>
    </p:spTree>
    <p:extLst>
      <p:ext uri="{BB962C8B-B14F-4D97-AF65-F5344CB8AC3E}">
        <p14:creationId xmlns:p14="http://schemas.microsoft.com/office/powerpoint/2010/main" val="1602735474"/>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36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 Fourth level</a:t>
            </a:r>
          </a:p>
          <a:p>
            <a:pPr lvl="4"/>
            <a:r>
              <a:rPr lang="en-US"/>
              <a:t>Fifth level</a:t>
            </a:r>
          </a:p>
          <a:p>
            <a:pPr lvl="0"/>
            <a:endParaRPr lang="en-US"/>
          </a:p>
        </p:txBody>
      </p:sp>
      <p:sp>
        <p:nvSpPr>
          <p:cNvPr id="8" name="Slide Number Placeholder 7"/>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B650A7-CBE4-7B4F-A5EE-3E7F54FCF764}" type="slidenum">
              <a:rPr lang="en-US" smtClean="0"/>
              <a:t>‹#›</a:t>
            </a:fld>
            <a:endParaRPr lang="en-US"/>
          </a:p>
        </p:txBody>
      </p:sp>
    </p:spTree>
    <p:extLst>
      <p:ext uri="{BB962C8B-B14F-4D97-AF65-F5344CB8AC3E}">
        <p14:creationId xmlns:p14="http://schemas.microsoft.com/office/powerpoint/2010/main" val="1158319710"/>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342900" rtl="0" eaLnBrk="1" latinLnBrk="0" hangingPunct="1">
        <a:spcBef>
          <a:spcPct val="0"/>
        </a:spcBef>
        <a:buNone/>
        <a:defRPr sz="3300" b="1" kern="1200">
          <a:solidFill>
            <a:srgbClr val="000000"/>
          </a:solidFill>
          <a:latin typeface="+mj-lt"/>
          <a:ea typeface="+mj-ea"/>
          <a:cs typeface="+mj-cs"/>
        </a:defRPr>
      </a:lvl1pPr>
    </p:titleStyle>
    <p:bodyStyle>
      <a:lvl1pPr marL="257175" indent="-257175" algn="l" defTabSz="342900" rtl="0" eaLnBrk="1" latinLnBrk="0" hangingPunct="1">
        <a:lnSpc>
          <a:spcPct val="100000"/>
        </a:lnSpc>
        <a:spcBef>
          <a:spcPts val="576"/>
        </a:spcBef>
        <a:spcAft>
          <a:spcPts val="0"/>
        </a:spcAft>
        <a:buFont typeface="Arial" panose="020B0604020202020204" pitchFamily="34" charset="0"/>
        <a:buChar char="•"/>
        <a:defRPr sz="2000" b="1" kern="1200">
          <a:solidFill>
            <a:srgbClr val="000000"/>
          </a:solidFill>
          <a:latin typeface="+mn-lt"/>
          <a:ea typeface="+mn-ea"/>
          <a:cs typeface="+mn-cs"/>
        </a:defRPr>
      </a:lvl1pPr>
      <a:lvl2pPr marL="555498" indent="-212598" algn="l" defTabSz="342900" rtl="0" eaLnBrk="1" latinLnBrk="0" hangingPunct="1">
        <a:lnSpc>
          <a:spcPct val="100000"/>
        </a:lnSpc>
        <a:spcBef>
          <a:spcPts val="150"/>
        </a:spcBef>
        <a:spcAft>
          <a:spcPts val="0"/>
        </a:spcAft>
        <a:buSzPct val="125000"/>
        <a:buFont typeface="Arial" panose="020B0604020202020204" pitchFamily="34" charset="0"/>
        <a:buChar char="‒"/>
        <a:defRPr sz="2000" b="0" kern="1200">
          <a:solidFill>
            <a:schemeClr val="accent2"/>
          </a:solidFill>
          <a:latin typeface="+mn-lt"/>
          <a:ea typeface="+mn-ea"/>
          <a:cs typeface="+mn-cs"/>
        </a:defRPr>
      </a:lvl2pPr>
      <a:lvl3pPr marL="857250" indent="-171450" algn="l" defTabSz="342900" rtl="0" eaLnBrk="1" latinLnBrk="0" hangingPunct="1">
        <a:lnSpc>
          <a:spcPct val="100000"/>
        </a:lnSpc>
        <a:spcBef>
          <a:spcPts val="432"/>
        </a:spcBef>
        <a:spcAft>
          <a:spcPts val="0"/>
        </a:spcAft>
        <a:buSzPct val="100000"/>
        <a:buFont typeface="Arial" panose="020B0604020202020204" pitchFamily="34" charset="0"/>
        <a:buChar char="•"/>
        <a:defRPr sz="2000" b="1" kern="1200">
          <a:solidFill>
            <a:srgbClr val="000000"/>
          </a:solidFill>
          <a:latin typeface="+mn-lt"/>
          <a:ea typeface="+mn-ea"/>
          <a:cs typeface="+mn-cs"/>
        </a:defRPr>
      </a:lvl3pPr>
      <a:lvl4pPr marL="1200150" indent="-171450" algn="l" defTabSz="342900" rtl="0" eaLnBrk="1" latinLnBrk="0" hangingPunct="1">
        <a:lnSpc>
          <a:spcPct val="100000"/>
        </a:lnSpc>
        <a:spcBef>
          <a:spcPts val="360"/>
        </a:spcBef>
        <a:spcAft>
          <a:spcPts val="0"/>
        </a:spcAft>
        <a:buFont typeface="Arial" panose="020B0604020202020204" pitchFamily="34" charset="0"/>
        <a:buChar char="―"/>
        <a:defRPr sz="2000" b="1" kern="1200">
          <a:solidFill>
            <a:srgbClr val="000000"/>
          </a:solidFill>
          <a:latin typeface="+mn-lt"/>
          <a:ea typeface="+mn-ea"/>
          <a:cs typeface="+mn-cs"/>
        </a:defRPr>
      </a:lvl4pPr>
      <a:lvl5pPr marL="1543050" indent="-171450" algn="l" defTabSz="342900" rtl="0" eaLnBrk="1" latinLnBrk="0" hangingPunct="1">
        <a:lnSpc>
          <a:spcPct val="100000"/>
        </a:lnSpc>
        <a:spcBef>
          <a:spcPts val="324"/>
        </a:spcBef>
        <a:spcAft>
          <a:spcPts val="0"/>
        </a:spcAft>
        <a:buFont typeface="Arial" panose="020B0604020202020204" pitchFamily="34" charset="0"/>
        <a:buChar char="•"/>
        <a:defRPr sz="2000" b="1"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support.microsoft.com/en-us/office/make-your-word-documents-accessible-to-people-with-disabilities-d9bf3683-87ac-47ea-b91a-78dcacb3c66d"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hyperlink" Target="https://www.tpgi.com/color-contrast-checker/" TargetMode="Externa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priceschool.usc.edu/teaching/"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stcompany.com/3046656/why-white-space-is-crucial-to-ux-design"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sv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hyperlink" Target="https://priceschool.usc.edu/students/resources/accessibility/"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hyperlink" Target="mailto:priceoedm@usc.edu" TargetMode="External"/><Relationship Id="rId2" Type="http://schemas.openxmlformats.org/officeDocument/2006/relationships/hyperlink" Target="https://osas.usc.edu/"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hyperlink" Target="https://support.microsoft.com/en-us/office/make-your-powerpoint-presentations-accessible-to-people-with-disabilities-6f7772b2-2f33-4bd2-8ca7-dae3b2b3ef25" TargetMode="External"/><Relationship Id="rId13" Type="http://schemas.openxmlformats.org/officeDocument/2006/relationships/image" Target="../media/image55.svg"/><Relationship Id="rId3" Type="http://schemas.openxmlformats.org/officeDocument/2006/relationships/hyperlink" Target="https://accessibility.usc.edu/accessibility-at-usc/event-accessibility/accommodation-requests/" TargetMode="External"/><Relationship Id="rId7" Type="http://schemas.openxmlformats.org/officeDocument/2006/relationships/hyperlink" Target="https://support.microsoft.com/en-us/office/make-your-word-documents-accessible-to-people-with-disabilities-d9bf3683-87ac-47ea-b91a-78dcacb3c66d" TargetMode="External"/><Relationship Id="rId12" Type="http://schemas.openxmlformats.org/officeDocument/2006/relationships/image" Target="../media/image54.png"/><Relationship Id="rId2" Type="http://schemas.openxmlformats.org/officeDocument/2006/relationships/hyperlink" Target="https://accessibility.usc.edu/resources/" TargetMode="External"/><Relationship Id="rId1" Type="http://schemas.openxmlformats.org/officeDocument/2006/relationships/slideLayout" Target="../slideLayouts/slideLayout18.xml"/><Relationship Id="rId6" Type="http://schemas.openxmlformats.org/officeDocument/2006/relationships/hyperlink" Target="https://accessibility.usc.edu/accessibility-at-usc/digital-accessibility/creating-accessible-content/" TargetMode="External"/><Relationship Id="rId11" Type="http://schemas.openxmlformats.org/officeDocument/2006/relationships/hyperlink" Target="https://accessibility.usc.edu/accessibility-at-usc/event-accessibility/effective-communication/" TargetMode="External"/><Relationship Id="rId5" Type="http://schemas.openxmlformats.org/officeDocument/2006/relationships/hyperlink" Target="https://maps.usc.edu/?id=1928#!sbc/?s/?ct/53723,53722,55414,55415,55418" TargetMode="External"/><Relationship Id="rId10" Type="http://schemas.openxmlformats.org/officeDocument/2006/relationships/image" Target="../media/image53.svg"/><Relationship Id="rId4" Type="http://schemas.openxmlformats.org/officeDocument/2006/relationships/hyperlink" Target="https://accessibility.usc.edu/accessibility-at-usc/digital-accessibility/social-media/" TargetMode="External"/><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creativecommons.org/licenses/by-nc-sa/3.0/" TargetMode="External"/><Relationship Id="rId5" Type="http://schemas.openxmlformats.org/officeDocument/2006/relationships/hyperlink" Target="https://www.peoplematters.in/article/employee-relations/employment-law-relief-for-employers-in-india-25246"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BFADA3-7E08-4525-B891-38F6666A5A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71" b="7771"/>
          <a:stretch/>
        </p:blipFill>
        <p:spPr>
          <a:xfrm>
            <a:off x="0" y="0"/>
            <a:ext cx="12192000" cy="6858000"/>
          </a:xfrm>
        </p:spPr>
      </p:pic>
      <p:sp>
        <p:nvSpPr>
          <p:cNvPr id="15" name="Rectangle 14">
            <a:extLst>
              <a:ext uri="{C183D7F6-B498-43B3-948B-1728B52AA6E4}">
                <adec:decorative xmlns:adec="http://schemas.microsoft.com/office/drawing/2017/decorative" val="1"/>
              </a:ext>
            </a:extLst>
          </p:cNvPr>
          <p:cNvSpPr/>
          <p:nvPr/>
        </p:nvSpPr>
        <p:spPr>
          <a:xfrm>
            <a:off x="1" y="1623232"/>
            <a:ext cx="5359263" cy="294113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 name="Straight Connector 3">
            <a:extLst>
              <a:ext uri="{C183D7F6-B498-43B3-948B-1728B52AA6E4}">
                <adec:decorative xmlns:adec="http://schemas.microsoft.com/office/drawing/2017/decorative" val="1"/>
              </a:ext>
            </a:extLst>
          </p:cNvPr>
          <p:cNvCxnSpPr/>
          <p:nvPr/>
        </p:nvCxnSpPr>
        <p:spPr>
          <a:xfrm>
            <a:off x="271805" y="2229577"/>
            <a:ext cx="1219200" cy="0"/>
          </a:xfrm>
          <a:prstGeom prst="line">
            <a:avLst/>
          </a:prstGeom>
          <a:ln w="28575">
            <a:solidFill>
              <a:srgbClr val="991B1E"/>
            </a:solidFill>
          </a:ln>
        </p:spPr>
        <p:style>
          <a:lnRef idx="1">
            <a:schemeClr val="accent1"/>
          </a:lnRef>
          <a:fillRef idx="0">
            <a:schemeClr val="accent1"/>
          </a:fillRef>
          <a:effectRef idx="0">
            <a:schemeClr val="accent1"/>
          </a:effectRef>
          <a:fontRef idx="minor">
            <a:schemeClr val="tx1"/>
          </a:fontRef>
        </p:style>
      </p:cxnSp>
      <p:sp>
        <p:nvSpPr>
          <p:cNvPr id="9" name="Title 8"/>
          <p:cNvSpPr txBox="1">
            <a:spLocks noGrp="1"/>
          </p:cNvSpPr>
          <p:nvPr>
            <p:ph type="title" idx="4294967295"/>
          </p:nvPr>
        </p:nvSpPr>
        <p:spPr>
          <a:xfrm>
            <a:off x="118534" y="2369693"/>
            <a:ext cx="5171222" cy="11427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2300" b="0" i="0" u="none" strike="noStrike" kern="1200" cap="all" spc="67" normalizeH="0" baseline="0" noProof="0">
                <a:ln>
                  <a:noFill/>
                </a:ln>
                <a:solidFill>
                  <a:srgbClr val="990000"/>
                </a:solidFill>
                <a:effectLst/>
                <a:uLnTx/>
                <a:uFillTx/>
                <a:latin typeface="Lato Black" panose="020F0A02020204030203" pitchFamily="34" charset="0"/>
                <a:ea typeface="+mn-ea"/>
                <a:cs typeface="+mn-cs"/>
              </a:rPr>
              <a:t>Accessibility means</a:t>
            </a:r>
            <a:r>
              <a:rPr kumimoji="0" lang="en-US" sz="2300" b="0" i="0" u="none" strike="noStrike" kern="1200" cap="all" spc="67" normalizeH="0" baseline="0" noProof="0">
                <a:ln>
                  <a:noFill/>
                </a:ln>
                <a:solidFill>
                  <a:srgbClr val="4B5050"/>
                </a:solidFill>
                <a:effectLst/>
                <a:uLnTx/>
                <a:uFillTx/>
                <a:latin typeface="Lato Black" panose="020F0A02020204030203" pitchFamily="34" charset="0"/>
                <a:ea typeface="+mn-ea"/>
                <a:cs typeface="+mn-cs"/>
              </a:rPr>
              <a:t> Inclusion</a:t>
            </a:r>
          </a:p>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2400" b="0" i="0" u="none" strike="noStrike" kern="1200" cap="all" spc="67" normalizeH="0" baseline="0" noProof="0">
                <a:ln>
                  <a:noFill/>
                </a:ln>
                <a:solidFill>
                  <a:srgbClr val="777777"/>
                </a:solidFill>
                <a:effectLst/>
                <a:uLnTx/>
                <a:uFillTx/>
                <a:latin typeface="Lato Black" panose="020F0A02020204030203" pitchFamily="34" charset="0"/>
                <a:ea typeface="+mn-ea"/>
                <a:cs typeface="+mn-cs"/>
              </a:rPr>
              <a:t>August 2022</a:t>
            </a:r>
          </a:p>
        </p:txBody>
      </p:sp>
      <p:pic>
        <p:nvPicPr>
          <p:cNvPr id="11" name="Picture 10">
            <a:extLst>
              <a:ext uri="{FF2B5EF4-FFF2-40B4-BE49-F238E27FC236}">
                <a16:creationId xmlns:a16="http://schemas.microsoft.com/office/drawing/2014/main" id="{02E5A025-B9EC-4B3B-8A5A-78BE0B9984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4021" y="3874878"/>
            <a:ext cx="2330896" cy="545460"/>
          </a:xfrm>
          <a:prstGeom prst="rect">
            <a:avLst/>
          </a:prstGeom>
        </p:spPr>
      </p:pic>
    </p:spTree>
    <p:extLst>
      <p:ext uri="{BB962C8B-B14F-4D97-AF65-F5344CB8AC3E}">
        <p14:creationId xmlns:p14="http://schemas.microsoft.com/office/powerpoint/2010/main" val="177644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12207-6E1D-8B43-A21A-B0B45CB5623E}"/>
              </a:ext>
            </a:extLst>
          </p:cNvPr>
          <p:cNvSpPr>
            <a:spLocks noGrp="1"/>
          </p:cNvSpPr>
          <p:nvPr>
            <p:ph type="body" sz="quarter" idx="14"/>
          </p:nvPr>
        </p:nvSpPr>
        <p:spPr/>
        <p:txBody>
          <a:bodyPr/>
          <a:lstStyle/>
          <a:p>
            <a:r>
              <a:rPr lang="en">
                <a:sym typeface="Corbel"/>
              </a:rPr>
              <a:t>Video Closed Captions vs. Transcriptions</a:t>
            </a:r>
            <a:endParaRPr lang="en-US"/>
          </a:p>
        </p:txBody>
      </p:sp>
      <p:sp>
        <p:nvSpPr>
          <p:cNvPr id="4" name="Text Placeholder 2">
            <a:extLst>
              <a:ext uri="{FF2B5EF4-FFF2-40B4-BE49-F238E27FC236}">
                <a16:creationId xmlns:a16="http://schemas.microsoft.com/office/drawing/2014/main" id="{496FD5BA-1782-0C47-8A22-71BF47D2DD10}"/>
              </a:ext>
            </a:extLst>
          </p:cNvPr>
          <p:cNvSpPr>
            <a:spLocks noGrp="1"/>
          </p:cNvSpPr>
          <p:nvPr>
            <p:ph type="body" sz="quarter" idx="21"/>
          </p:nvPr>
        </p:nvSpPr>
        <p:spPr>
          <a:xfrm>
            <a:off x="775758" y="1621610"/>
            <a:ext cx="4710642" cy="4308135"/>
          </a:xfrm>
        </p:spPr>
        <p:txBody>
          <a:bodyPr>
            <a:normAutofit/>
          </a:bodyPr>
          <a:lstStyle/>
          <a:p>
            <a:pPr marL="0" indent="0">
              <a:lnSpc>
                <a:spcPct val="150000"/>
              </a:lnSpc>
              <a:buNone/>
            </a:pPr>
            <a:r>
              <a:rPr lang="en-US">
                <a:sym typeface="Corbel"/>
              </a:rPr>
              <a:t>Closed captions</a:t>
            </a:r>
          </a:p>
          <a:p>
            <a:pPr>
              <a:lnSpc>
                <a:spcPct val="150000"/>
              </a:lnSpc>
            </a:pPr>
            <a:r>
              <a:rPr lang="en-US">
                <a:sym typeface="Corbel"/>
              </a:rPr>
              <a:t>Narration appears on screen and follows the same timing</a:t>
            </a:r>
          </a:p>
          <a:p>
            <a:pPr>
              <a:lnSpc>
                <a:spcPct val="150000"/>
              </a:lnSpc>
            </a:pPr>
            <a:endParaRPr lang="en-US">
              <a:sym typeface="Corbel"/>
            </a:endParaRPr>
          </a:p>
          <a:p>
            <a:endParaRPr lang="en-US"/>
          </a:p>
        </p:txBody>
      </p:sp>
      <p:sp>
        <p:nvSpPr>
          <p:cNvPr id="5" name="Text Placeholder 2">
            <a:extLst>
              <a:ext uri="{FF2B5EF4-FFF2-40B4-BE49-F238E27FC236}">
                <a16:creationId xmlns:a16="http://schemas.microsoft.com/office/drawing/2014/main" id="{8CA8EA56-7A9A-1044-9E7F-AD311B3FB866}"/>
              </a:ext>
            </a:extLst>
          </p:cNvPr>
          <p:cNvSpPr txBox="1">
            <a:spLocks/>
          </p:cNvSpPr>
          <p:nvPr/>
        </p:nvSpPr>
        <p:spPr>
          <a:xfrm>
            <a:off x="6121929" y="1621610"/>
            <a:ext cx="5488180" cy="3643116"/>
          </a:xfrm>
          <a:prstGeom prst="rect">
            <a:avLst/>
          </a:prstGeom>
        </p:spPr>
        <p:txBody>
          <a:bodyPr vert="horz" lIns="91440" tIns="45720" rIns="91440" bIns="45720" rtlCol="0">
            <a:normAutofit/>
          </a:bodyPr>
          <a:lstStyle>
            <a:lvl1pPr marL="257175" indent="-257175" algn="l" defTabSz="342900" rtl="0" eaLnBrk="1" latinLnBrk="0" hangingPunct="1">
              <a:lnSpc>
                <a:spcPct val="100000"/>
              </a:lnSpc>
              <a:spcBef>
                <a:spcPts val="576"/>
              </a:spcBef>
              <a:spcAft>
                <a:spcPts val="0"/>
              </a:spcAft>
              <a:buFont typeface="Arial" panose="020B0604020202020204" pitchFamily="34" charset="0"/>
              <a:buChar char="•"/>
              <a:defRPr sz="2000" b="1" kern="1200">
                <a:solidFill>
                  <a:srgbClr val="000000"/>
                </a:solidFill>
                <a:latin typeface="+mn-lt"/>
                <a:ea typeface="+mn-ea"/>
                <a:cs typeface="+mn-cs"/>
              </a:defRPr>
            </a:lvl1pPr>
            <a:lvl2pPr marL="555498" indent="-212598" algn="l" defTabSz="342900" rtl="0" eaLnBrk="1" latinLnBrk="0" hangingPunct="1">
              <a:lnSpc>
                <a:spcPct val="100000"/>
              </a:lnSpc>
              <a:spcBef>
                <a:spcPts val="150"/>
              </a:spcBef>
              <a:spcAft>
                <a:spcPts val="0"/>
              </a:spcAft>
              <a:buSzPct val="125000"/>
              <a:buFont typeface="Arial" panose="020B0604020202020204" pitchFamily="34" charset="0"/>
              <a:buChar char="‒"/>
              <a:defRPr sz="2000" b="0" kern="1200">
                <a:solidFill>
                  <a:schemeClr val="accent2"/>
                </a:solidFill>
                <a:latin typeface="+mn-lt"/>
                <a:ea typeface="+mn-ea"/>
                <a:cs typeface="+mn-cs"/>
              </a:defRPr>
            </a:lvl2pPr>
            <a:lvl3pPr marL="857250" indent="-171450" algn="l" defTabSz="342900" rtl="0" eaLnBrk="1" latinLnBrk="0" hangingPunct="1">
              <a:lnSpc>
                <a:spcPct val="100000"/>
              </a:lnSpc>
              <a:spcBef>
                <a:spcPts val="432"/>
              </a:spcBef>
              <a:spcAft>
                <a:spcPts val="0"/>
              </a:spcAft>
              <a:buSzPct val="100000"/>
              <a:buFont typeface="Arial" panose="020B0604020202020204" pitchFamily="34" charset="0"/>
              <a:buChar char="•"/>
              <a:defRPr sz="2000" b="1" kern="1200">
                <a:solidFill>
                  <a:srgbClr val="000000"/>
                </a:solidFill>
                <a:latin typeface="+mn-lt"/>
                <a:ea typeface="+mn-ea"/>
                <a:cs typeface="+mn-cs"/>
              </a:defRPr>
            </a:lvl3pPr>
            <a:lvl4pPr marL="1200150" indent="-171450" algn="l" defTabSz="342900" rtl="0" eaLnBrk="1" latinLnBrk="0" hangingPunct="1">
              <a:lnSpc>
                <a:spcPct val="100000"/>
              </a:lnSpc>
              <a:spcBef>
                <a:spcPts val="360"/>
              </a:spcBef>
              <a:spcAft>
                <a:spcPts val="0"/>
              </a:spcAft>
              <a:buFont typeface="Arial" panose="020B0604020202020204" pitchFamily="34" charset="0"/>
              <a:buChar char="―"/>
              <a:defRPr sz="2000" b="1" kern="1200">
                <a:solidFill>
                  <a:srgbClr val="000000"/>
                </a:solidFill>
                <a:latin typeface="+mn-lt"/>
                <a:ea typeface="+mn-ea"/>
                <a:cs typeface="+mn-cs"/>
              </a:defRPr>
            </a:lvl4pPr>
            <a:lvl5pPr marL="1543050" indent="-171450" algn="l" defTabSz="342900" rtl="0" eaLnBrk="1" latinLnBrk="0" hangingPunct="1">
              <a:lnSpc>
                <a:spcPct val="100000"/>
              </a:lnSpc>
              <a:spcBef>
                <a:spcPts val="324"/>
              </a:spcBef>
              <a:spcAft>
                <a:spcPts val="0"/>
              </a:spcAft>
              <a:buFont typeface="Arial" panose="020B0604020202020204" pitchFamily="34" charset="0"/>
              <a:buChar char="•"/>
              <a:defRPr sz="2000" b="1"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0" indent="0">
              <a:lnSpc>
                <a:spcPct val="150000"/>
              </a:lnSpc>
              <a:spcBef>
                <a:spcPts val="0"/>
              </a:spcBef>
              <a:buSzPts val="1400"/>
              <a:buNone/>
            </a:pPr>
            <a:r>
              <a:rPr lang="en-US">
                <a:sym typeface="Corbel"/>
              </a:rPr>
              <a:t>Transcriptions:</a:t>
            </a:r>
          </a:p>
          <a:p>
            <a:pPr marL="457200" lvl="0" indent="-330200">
              <a:lnSpc>
                <a:spcPct val="150000"/>
              </a:lnSpc>
              <a:spcBef>
                <a:spcPts val="1200"/>
              </a:spcBef>
              <a:buClr>
                <a:srgbClr val="342E22"/>
              </a:buClr>
              <a:buSzPts val="1600"/>
              <a:buChar char="●"/>
            </a:pPr>
            <a:r>
              <a:rPr lang="en-US">
                <a:sym typeface="Corbel"/>
              </a:rPr>
              <a:t>Narration presented in separate document</a:t>
            </a:r>
            <a:endParaRPr lang="en-US"/>
          </a:p>
          <a:p>
            <a:pPr marL="0" indent="0">
              <a:buNone/>
            </a:pPr>
            <a:endParaRPr lang="en-US"/>
          </a:p>
        </p:txBody>
      </p:sp>
      <p:pic>
        <p:nvPicPr>
          <p:cNvPr id="7" name="video cc.mp4" descr="video cc.mp4">
            <a:hlinkClick r:id="" action="ppaction://media"/>
            <a:extLst>
              <a:ext uri="{FF2B5EF4-FFF2-40B4-BE49-F238E27FC236}">
                <a16:creationId xmlns:a16="http://schemas.microsoft.com/office/drawing/2014/main" id="{C800CD54-ECDA-E248-9D77-2113297CF9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6894" y="12239"/>
            <a:ext cx="10978971" cy="6861857"/>
          </a:xfrm>
          <a:prstGeom prst="rect">
            <a:avLst/>
          </a:prstGeom>
        </p:spPr>
      </p:pic>
      <p:sp>
        <p:nvSpPr>
          <p:cNvPr id="3" name="Title 2">
            <a:extLst>
              <a:ext uri="{FF2B5EF4-FFF2-40B4-BE49-F238E27FC236}">
                <a16:creationId xmlns:a16="http://schemas.microsoft.com/office/drawing/2014/main" id="{210FC7B3-78E6-00EF-31AB-A27F72F5F6B7}"/>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en-US"/>
              <a:t>Captioned video</a:t>
            </a:r>
          </a:p>
        </p:txBody>
      </p:sp>
    </p:spTree>
    <p:extLst>
      <p:ext uri="{BB962C8B-B14F-4D97-AF65-F5344CB8AC3E}">
        <p14:creationId xmlns:p14="http://schemas.microsoft.com/office/powerpoint/2010/main" val="112078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5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2" grpId="0" build="p"/>
      <p:bldP spid="2" grpId="1" build="p"/>
      <p:bldP spid="4" grpId="0" build="p"/>
      <p:bldP spid="4" grpId="1" build="p"/>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2800" b="1" i="0" u="none" strike="noStrike" kern="1200" cap="none" spc="0" normalizeH="0" baseline="0" noProof="0">
                <a:ln>
                  <a:noFill/>
                </a:ln>
                <a:solidFill>
                  <a:schemeClr val="accent2"/>
                </a:solidFill>
                <a:effectLst/>
                <a:uLnTx/>
                <a:uFillTx/>
                <a:latin typeface="Lato Black"/>
                <a:ea typeface="Lato Black"/>
                <a:cs typeface="Lato Black"/>
                <a:sym typeface="Corbel"/>
              </a:rPr>
              <a:t>MOST COMMON ACCESSIBILITY ISSUES:</a:t>
            </a:r>
            <a:r>
              <a:rPr kumimoji="0" lang="en" sz="2800" b="1" i="0" u="none" strike="noStrike" kern="1200" cap="none" spc="0" normalizeH="0" baseline="0" noProof="0">
                <a:ln>
                  <a:noFill/>
                </a:ln>
                <a:solidFill>
                  <a:schemeClr val="bg2">
                    <a:lumMod val="25000"/>
                  </a:schemeClr>
                </a:solidFill>
                <a:effectLst/>
                <a:uLnTx/>
                <a:uFillTx/>
                <a:latin typeface="Lato Black"/>
                <a:ea typeface="Lato Black"/>
                <a:cs typeface="Lato Black"/>
                <a:sym typeface="Corbel"/>
              </a:rPr>
              <a:t> ALTERNATIVE TEXT</a:t>
            </a:r>
            <a:endParaRPr kumimoji="0" lang="en-US" sz="2800" b="1" i="0" u="none" strike="noStrike" kern="1200" cap="none" spc="0" normalizeH="0" baseline="0" noProof="0">
              <a:ln>
                <a:noFill/>
              </a:ln>
              <a:solidFill>
                <a:schemeClr val="bg2">
                  <a:lumMod val="25000"/>
                </a:schemeClr>
              </a:solidFill>
              <a:effectLst/>
              <a:uLnTx/>
              <a:uFillTx/>
              <a:latin typeface="Lato Black"/>
              <a:ea typeface="Lato Black"/>
              <a:cs typeface="Lato Black"/>
            </a:endParaRPr>
          </a:p>
        </p:txBody>
      </p:sp>
      <p:pic>
        <p:nvPicPr>
          <p:cNvPr id="1026" name="Picture 2" descr="Alt-Text for Word and PowerPoint – Office 2019 | Center for Academic  Innovation">
            <a:extLst>
              <a:ext uri="{FF2B5EF4-FFF2-40B4-BE49-F238E27FC236}">
                <a16:creationId xmlns:a16="http://schemas.microsoft.com/office/drawing/2014/main" id="{9E53B874-7410-09EE-EFAB-A420805AC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 t="22127" r="-322" b="1303"/>
          <a:stretch/>
        </p:blipFill>
        <p:spPr bwMode="auto">
          <a:xfrm>
            <a:off x="775758" y="1507788"/>
            <a:ext cx="9603655" cy="514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2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2800" b="1" i="0" u="none" strike="noStrike" kern="1200" cap="none" spc="0" normalizeH="0" baseline="0" noProof="0">
                <a:ln>
                  <a:noFill/>
                </a:ln>
                <a:solidFill>
                  <a:schemeClr val="accent2"/>
                </a:solidFill>
                <a:effectLst/>
                <a:uLnTx/>
                <a:uFillTx/>
                <a:latin typeface="Lato Black"/>
                <a:ea typeface="Lato Black"/>
                <a:cs typeface="Lato Black"/>
                <a:sym typeface="Corbel"/>
              </a:rPr>
              <a:t>MOST COMMON ACCESSIBILITY ISSUES:</a:t>
            </a:r>
            <a:r>
              <a:rPr kumimoji="0" lang="en" sz="2800" b="1" i="0" u="none" strike="noStrike" kern="1200" cap="none" spc="0" normalizeH="0" baseline="0" noProof="0">
                <a:ln>
                  <a:noFill/>
                </a:ln>
                <a:solidFill>
                  <a:schemeClr val="bg2">
                    <a:lumMod val="25000"/>
                  </a:schemeClr>
                </a:solidFill>
                <a:effectLst/>
                <a:uLnTx/>
                <a:uFillTx/>
                <a:latin typeface="Lato Black"/>
                <a:ea typeface="Lato Black"/>
                <a:cs typeface="Lato Black"/>
                <a:sym typeface="Corbel"/>
              </a:rPr>
              <a:t> HYPERLINKS</a:t>
            </a:r>
            <a:endParaRPr kumimoji="0" lang="en-US" sz="2800" b="1" i="0" u="none" strike="noStrike" kern="1200" cap="none" spc="0" normalizeH="0" baseline="0" noProof="0">
              <a:ln>
                <a:noFill/>
              </a:ln>
              <a:solidFill>
                <a:schemeClr val="bg2">
                  <a:lumMod val="25000"/>
                </a:schemeClr>
              </a:solidFill>
              <a:effectLst/>
              <a:uLnTx/>
              <a:uFillTx/>
              <a:latin typeface="Lato Black"/>
              <a:ea typeface="Lato Black"/>
              <a:cs typeface="Lato Black"/>
            </a:endParaRPr>
          </a:p>
        </p:txBody>
      </p:sp>
      <p:sp>
        <p:nvSpPr>
          <p:cNvPr id="6" name="TextBox 5">
            <a:extLst>
              <a:ext uri="{FF2B5EF4-FFF2-40B4-BE49-F238E27FC236}">
                <a16:creationId xmlns:a16="http://schemas.microsoft.com/office/drawing/2014/main" id="{83E608CD-4A4D-BE3D-D68B-CF310E71B23C}"/>
              </a:ext>
            </a:extLst>
          </p:cNvPr>
          <p:cNvSpPr txBox="1"/>
          <p:nvPr/>
        </p:nvSpPr>
        <p:spPr>
          <a:xfrm>
            <a:off x="775758" y="1678658"/>
            <a:ext cx="8757348"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solidFill>
                  <a:srgbClr val="141313"/>
                </a:solidFill>
              </a:rPr>
              <a:t> </a:t>
            </a:r>
            <a:r>
              <a:rPr lang="en-US" sz="2800">
                <a:solidFill>
                  <a:srgbClr val="0070C0"/>
                </a:solidFill>
                <a:hlinkClick r:id="rId3">
                  <a:extLst>
                    <a:ext uri="{A12FA001-AC4F-418D-AE19-62706E023703}">
                      <ahyp:hlinkClr xmlns:ahyp="http://schemas.microsoft.com/office/drawing/2018/hyperlinkcolor" val="tx"/>
                    </a:ext>
                  </a:extLst>
                </a:hlinkClick>
              </a:rPr>
              <a:t>https://support.microsoft.com/en-us/office/make-your-word-documents-accessible-to-people-with-disabilities-d9bf3683-87ac-47ea-b91a-78dcacb3c66d</a:t>
            </a:r>
            <a:endParaRPr lang="en-US" sz="2800">
              <a:solidFill>
                <a:srgbClr val="0070C0"/>
              </a:solidFill>
            </a:endParaRP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To read the article, click </a:t>
            </a:r>
            <a:r>
              <a:rPr lang="en-US" sz="2800">
                <a:solidFill>
                  <a:srgbClr val="0070C0"/>
                </a:solidFill>
                <a:hlinkClick r:id="rId3">
                  <a:extLst>
                    <a:ext uri="{A12FA001-AC4F-418D-AE19-62706E023703}">
                      <ahyp:hlinkClr xmlns:ahyp="http://schemas.microsoft.com/office/drawing/2018/hyperlinkcolor" val="tx"/>
                    </a:ext>
                  </a:extLst>
                </a:hlinkClick>
              </a:rPr>
              <a:t>here</a:t>
            </a:r>
            <a:r>
              <a:rPr lang="en-US" sz="2800"/>
              <a: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Read </a:t>
            </a:r>
            <a:r>
              <a:rPr lang="en-US" sz="2800">
                <a:solidFill>
                  <a:srgbClr val="0070C0"/>
                </a:solidFill>
                <a:hlinkClick r:id="rId3">
                  <a:extLst>
                    <a:ext uri="{A12FA001-AC4F-418D-AE19-62706E023703}">
                      <ahyp:hlinkClr xmlns:ahyp="http://schemas.microsoft.com/office/drawing/2018/hyperlinkcolor" val="tx"/>
                    </a:ext>
                  </a:extLst>
                </a:hlinkClick>
              </a:rPr>
              <a:t>make your Word documents accessible to people with disabilities</a:t>
            </a:r>
            <a:r>
              <a:rPr lang="en-US" sz="2800"/>
              <a:t>. </a:t>
            </a:r>
            <a:endParaRPr lang="en-US" sz="2800">
              <a:cs typeface="Arial"/>
            </a:endParaRPr>
          </a:p>
        </p:txBody>
      </p:sp>
      <p:sp>
        <p:nvSpPr>
          <p:cNvPr id="7" name="Multiply 6">
            <a:extLst>
              <a:ext uri="{FF2B5EF4-FFF2-40B4-BE49-F238E27FC236}">
                <a16:creationId xmlns:a16="http://schemas.microsoft.com/office/drawing/2014/main" id="{6B49BB49-6EB5-5C22-601C-51AE464D631F}"/>
              </a:ext>
            </a:extLst>
          </p:cNvPr>
          <p:cNvSpPr/>
          <p:nvPr/>
        </p:nvSpPr>
        <p:spPr>
          <a:xfrm>
            <a:off x="9083820" y="1789874"/>
            <a:ext cx="914400" cy="914400"/>
          </a:xfrm>
          <a:prstGeom prst="mathMultiply">
            <a:avLst/>
          </a:prstGeom>
          <a:solidFill>
            <a:srgbClr val="C00000">
              <a:alpha val="86000"/>
            </a:srgbClr>
          </a:solidFill>
          <a:ln>
            <a:noFill/>
          </a:ln>
        </p:spPr>
        <p:style>
          <a:lnRef idx="2">
            <a:schemeClr val="dk1"/>
          </a:lnRef>
          <a:fillRef idx="1">
            <a:schemeClr val="lt1"/>
          </a:fillRef>
          <a:effectRef idx="0">
            <a:schemeClr val="dk1"/>
          </a:effectRef>
          <a:fontRef idx="minor">
            <a:schemeClr val="dk1"/>
          </a:fontRef>
        </p:style>
        <p:txBody>
          <a:bodyPr lIns="0" tIns="45720" rIns="0" bIns="45720" rtlCol="0" anchor="ctr"/>
          <a:lstStyle/>
          <a:p>
            <a:pPr algn="ctr"/>
            <a:r>
              <a:rPr lang="en-US" sz="900" b="1" kern="0" spc="260">
                <a:solidFill>
                  <a:schemeClr val="tx1"/>
                </a:solidFill>
                <a:cs typeface="Arial"/>
              </a:rPr>
              <a:t>WRONG</a:t>
            </a:r>
          </a:p>
        </p:txBody>
      </p:sp>
      <p:sp>
        <p:nvSpPr>
          <p:cNvPr id="8" name="Multiply 7">
            <a:extLst>
              <a:ext uri="{FF2B5EF4-FFF2-40B4-BE49-F238E27FC236}">
                <a16:creationId xmlns:a16="http://schemas.microsoft.com/office/drawing/2014/main" id="{02DAED32-1A06-4895-C8AE-7B909B417D55}"/>
              </a:ext>
            </a:extLst>
          </p:cNvPr>
          <p:cNvSpPr/>
          <p:nvPr/>
        </p:nvSpPr>
        <p:spPr>
          <a:xfrm>
            <a:off x="6031264" y="3607173"/>
            <a:ext cx="914400" cy="914400"/>
          </a:xfrm>
          <a:prstGeom prst="mathMultiply">
            <a:avLst/>
          </a:prstGeom>
          <a:solidFill>
            <a:srgbClr val="C00000">
              <a:alpha val="86000"/>
            </a:srgbClr>
          </a:solidFill>
          <a:ln>
            <a:noFill/>
          </a:ln>
        </p:spPr>
        <p:style>
          <a:lnRef idx="2">
            <a:schemeClr val="dk1"/>
          </a:lnRef>
          <a:fillRef idx="1">
            <a:schemeClr val="lt1"/>
          </a:fillRef>
          <a:effectRef idx="0">
            <a:schemeClr val="dk1"/>
          </a:effectRef>
          <a:fontRef idx="minor">
            <a:schemeClr val="dk1"/>
          </a:fontRef>
        </p:style>
        <p:txBody>
          <a:bodyPr lIns="0" tIns="45720" rIns="0" bIns="45720" rtlCol="0" anchor="ctr"/>
          <a:lstStyle/>
          <a:p>
            <a:pPr algn="ctr"/>
            <a:r>
              <a:rPr lang="en-US" sz="900" b="1" kern="0" spc="260">
                <a:solidFill>
                  <a:schemeClr val="tx1"/>
                </a:solidFill>
                <a:cs typeface="Arial"/>
              </a:rPr>
              <a:t>WRONG</a:t>
            </a:r>
            <a:endParaRPr lang="en-US" sz="900" b="1" kern="0" spc="260">
              <a:solidFill>
                <a:schemeClr val="tx1"/>
              </a:solidFill>
            </a:endParaRPr>
          </a:p>
        </p:txBody>
      </p:sp>
      <p:pic>
        <p:nvPicPr>
          <p:cNvPr id="4" name="Picture 3" descr="checkmark&#10;&#10;Description automatically generated">
            <a:extLst>
              <a:ext uri="{FF2B5EF4-FFF2-40B4-BE49-F238E27FC236}">
                <a16:creationId xmlns:a16="http://schemas.microsoft.com/office/drawing/2014/main" id="{56349A9C-DC4E-A432-6D4C-039681023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000" y="4521573"/>
            <a:ext cx="749300" cy="749300"/>
          </a:xfrm>
          <a:prstGeom prst="rect">
            <a:avLst/>
          </a:prstGeom>
        </p:spPr>
      </p:pic>
    </p:spTree>
    <p:extLst>
      <p:ext uri="{BB962C8B-B14F-4D97-AF65-F5344CB8AC3E}">
        <p14:creationId xmlns:p14="http://schemas.microsoft.com/office/powerpoint/2010/main" val="807151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2800" b="1" i="0" u="none" strike="noStrike" kern="1200" cap="none" spc="0" normalizeH="0" baseline="0" noProof="0">
                <a:ln>
                  <a:noFill/>
                </a:ln>
                <a:solidFill>
                  <a:schemeClr val="accent2"/>
                </a:solidFill>
                <a:effectLst/>
                <a:uLnTx/>
                <a:uFillTx/>
                <a:latin typeface="Lato"/>
                <a:ea typeface="Lato"/>
                <a:cs typeface="Lato"/>
                <a:sym typeface="Corbel"/>
              </a:rPr>
              <a:t>MOST COMMON ACCESSIBILITY ISSUES: </a:t>
            </a:r>
            <a:r>
              <a:rPr kumimoji="0" lang="en" sz="2800" b="1" i="0" u="none" strike="noStrike" kern="1200" cap="none" spc="0" normalizeH="0" baseline="0" noProof="0">
                <a:ln>
                  <a:noFill/>
                </a:ln>
                <a:solidFill>
                  <a:schemeClr val="bg2">
                    <a:lumMod val="25000"/>
                  </a:schemeClr>
                </a:solidFill>
                <a:effectLst/>
                <a:uLnTx/>
                <a:uFillTx/>
                <a:latin typeface="Lato"/>
                <a:ea typeface="Lato"/>
                <a:cs typeface="Lato"/>
                <a:sym typeface="Corbel"/>
              </a:rPr>
              <a:t>TABLE HEADERS</a:t>
            </a:r>
            <a:r>
              <a:rPr kumimoji="0" lang="en" sz="3200" b="1" i="0" u="none" strike="noStrike" kern="1200" cap="none" spc="0" normalizeH="0" baseline="0" noProof="0">
                <a:ln>
                  <a:noFill/>
                </a:ln>
                <a:solidFill>
                  <a:schemeClr val="accent2"/>
                </a:solidFill>
                <a:effectLst/>
                <a:uLnTx/>
                <a:uFillTx/>
                <a:latin typeface="+mj-lt"/>
                <a:ea typeface="+mn-ea"/>
                <a:cs typeface="+mn-cs"/>
                <a:sym typeface="Corbel"/>
              </a:rPr>
              <a:t> </a:t>
            </a:r>
            <a:endParaRPr kumimoji="0" lang="en-US" sz="3200" b="1" i="0" u="none" strike="noStrike" kern="1200" cap="none" spc="0" normalizeH="0" baseline="0" noProof="0">
              <a:ln>
                <a:noFill/>
              </a:ln>
              <a:solidFill>
                <a:schemeClr val="accent2"/>
              </a:solidFill>
              <a:effectLst/>
              <a:uLnTx/>
              <a:uFillTx/>
              <a:latin typeface="+mj-lt"/>
              <a:ea typeface="+mn-ea"/>
              <a:cs typeface="+mn-cs"/>
            </a:endParaRPr>
          </a:p>
        </p:txBody>
      </p:sp>
      <p:pic>
        <p:nvPicPr>
          <p:cNvPr id="6" name="Picture 5" descr="Table showing header row&#10;&#10;Description automatically generated">
            <a:extLst>
              <a:ext uri="{FF2B5EF4-FFF2-40B4-BE49-F238E27FC236}">
                <a16:creationId xmlns:a16="http://schemas.microsoft.com/office/drawing/2014/main" id="{4ECDA98A-F7E0-86D0-08B5-0D27DCB76590}"/>
              </a:ext>
            </a:extLst>
          </p:cNvPr>
          <p:cNvPicPr>
            <a:picLocks noChangeAspect="1"/>
          </p:cNvPicPr>
          <p:nvPr/>
        </p:nvPicPr>
        <p:blipFill rotWithShape="1">
          <a:blip r:embed="rId3">
            <a:extLst>
              <a:ext uri="{28A0092B-C50C-407E-A947-70E740481C1C}">
                <a14:useLocalDpi xmlns:a14="http://schemas.microsoft.com/office/drawing/2010/main" val="0"/>
              </a:ext>
            </a:extLst>
          </a:blip>
          <a:srcRect l="7551" t="4805" r="2837" b="36521"/>
          <a:stretch/>
        </p:blipFill>
        <p:spPr>
          <a:xfrm>
            <a:off x="1032753" y="1663430"/>
            <a:ext cx="10126494" cy="4143984"/>
          </a:xfrm>
          <a:prstGeom prst="rect">
            <a:avLst/>
          </a:prstGeom>
        </p:spPr>
      </p:pic>
    </p:spTree>
    <p:extLst>
      <p:ext uri="{BB962C8B-B14F-4D97-AF65-F5344CB8AC3E}">
        <p14:creationId xmlns:p14="http://schemas.microsoft.com/office/powerpoint/2010/main" val="691223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A3A581-FE85-DB4B-B514-51181466B794}"/>
              </a:ext>
            </a:extLst>
          </p:cNvPr>
          <p:cNvSpPr>
            <a:spLocks noGrp="1"/>
          </p:cNvSpPr>
          <p:nvPr>
            <p:ph type="title" idx="4294967295"/>
          </p:nvPr>
        </p:nvSpPr>
        <p:spPr>
          <a:xfrm>
            <a:off x="775758" y="510916"/>
            <a:ext cx="10671748" cy="1007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US" sz="2800" b="1" i="0" u="none" strike="noStrike" kern="1200" cap="none" spc="0" normalizeH="0" baseline="0" noProof="0">
                <a:ln>
                  <a:noFill/>
                </a:ln>
                <a:solidFill>
                  <a:schemeClr val="accent2"/>
                </a:solidFill>
                <a:effectLst/>
                <a:uLnTx/>
                <a:uFillTx/>
                <a:latin typeface="Lato"/>
                <a:ea typeface="Lato"/>
                <a:cs typeface="Lato"/>
              </a:rPr>
              <a:t>MOST </a:t>
            </a:r>
            <a:r>
              <a:rPr kumimoji="0" lang="en" sz="2800" b="1" i="0" u="none" strike="noStrike" kern="1200" cap="none" spc="0" normalizeH="0" baseline="0" noProof="0">
                <a:ln>
                  <a:noFill/>
                </a:ln>
                <a:solidFill>
                  <a:schemeClr val="accent2"/>
                </a:solidFill>
                <a:effectLst/>
                <a:uLnTx/>
                <a:uFillTx/>
                <a:latin typeface="Lato"/>
                <a:ea typeface="Lato"/>
                <a:cs typeface="Lato"/>
                <a:sym typeface="Corbel"/>
              </a:rPr>
              <a:t>COMMON ACCESSIBILITY ISSUES: </a:t>
            </a:r>
            <a:br>
              <a:rPr kumimoji="0" lang="en" sz="2800" b="1" i="0" u="none" strike="noStrike" kern="1200" cap="none" spc="0" normalizeH="0" baseline="0" noProof="0">
                <a:ln>
                  <a:noFill/>
                </a:ln>
                <a:solidFill>
                  <a:schemeClr val="accent2"/>
                </a:solidFill>
                <a:effectLst/>
                <a:uLnTx/>
                <a:uFillTx/>
                <a:latin typeface="Lato"/>
                <a:ea typeface="+mn-ea"/>
                <a:cs typeface="+mn-cs"/>
              </a:rPr>
            </a:br>
            <a:r>
              <a:rPr kumimoji="0" lang="en" sz="2800" b="1" i="0" u="none" strike="noStrike" kern="1200" cap="none" spc="0" normalizeH="0" baseline="0" noProof="0">
                <a:ln>
                  <a:noFill/>
                </a:ln>
                <a:solidFill>
                  <a:schemeClr val="bg2">
                    <a:lumMod val="25000"/>
                  </a:schemeClr>
                </a:solidFill>
                <a:effectLst/>
                <a:uLnTx/>
                <a:uFillTx/>
                <a:latin typeface="Lato"/>
                <a:ea typeface="Lato"/>
                <a:cs typeface="Lato"/>
                <a:sym typeface="Corbel"/>
              </a:rPr>
              <a:t>COLOR AND COLOR CONTRAST</a:t>
            </a:r>
            <a:endParaRPr kumimoji="0" lang="en-US" sz="2800" b="1" i="0" u="none" strike="noStrike" kern="1200" cap="none" spc="0" normalizeH="0" baseline="0" noProof="0">
              <a:ln>
                <a:noFill/>
              </a:ln>
              <a:solidFill>
                <a:schemeClr val="bg2">
                  <a:lumMod val="25000"/>
                </a:schemeClr>
              </a:solidFill>
              <a:effectLst/>
              <a:uLnTx/>
              <a:uFillTx/>
              <a:latin typeface="Lato"/>
              <a:ea typeface="Lato"/>
              <a:cs typeface="Lato"/>
            </a:endParaRPr>
          </a:p>
        </p:txBody>
      </p:sp>
      <p:sp>
        <p:nvSpPr>
          <p:cNvPr id="7" name="Google Shape;219;p19">
            <a:extLst>
              <a:ext uri="{FF2B5EF4-FFF2-40B4-BE49-F238E27FC236}">
                <a16:creationId xmlns:a16="http://schemas.microsoft.com/office/drawing/2014/main" id="{BA5B6176-967C-4B4D-A831-68E5CD1F40F0}"/>
              </a:ext>
            </a:extLst>
          </p:cNvPr>
          <p:cNvSpPr txBox="1">
            <a:spLocks/>
          </p:cNvSpPr>
          <p:nvPr/>
        </p:nvSpPr>
        <p:spPr>
          <a:xfrm>
            <a:off x="723899" y="1954120"/>
            <a:ext cx="4768500" cy="3512209"/>
          </a:xfrm>
          <a:prstGeom prst="rect">
            <a:avLst/>
          </a:prstGeom>
          <a:noFill/>
          <a:ln>
            <a:noFill/>
          </a:ln>
        </p:spPr>
        <p:txBody>
          <a:bodyPr spcFirstLastPara="1" wrap="square" lIns="91425" tIns="91425" rIns="91425" bIns="91425" anchor="t" anchorCtr="0">
            <a:normAutofit/>
          </a:bodyPr>
          <a:lstStyle>
            <a:lvl1pPr marL="257175" indent="-257175" algn="l" defTabSz="342900" rtl="0" eaLnBrk="1" latinLnBrk="0" hangingPunct="1">
              <a:lnSpc>
                <a:spcPct val="100000"/>
              </a:lnSpc>
              <a:spcBef>
                <a:spcPts val="576"/>
              </a:spcBef>
              <a:spcAft>
                <a:spcPts val="0"/>
              </a:spcAft>
              <a:buFont typeface="Arial" panose="020B0604020202020204" pitchFamily="34" charset="0"/>
              <a:buChar char="•"/>
              <a:defRPr sz="2000" b="1" kern="1200">
                <a:solidFill>
                  <a:srgbClr val="000000"/>
                </a:solidFill>
                <a:latin typeface="+mn-lt"/>
                <a:ea typeface="+mn-ea"/>
                <a:cs typeface="+mn-cs"/>
              </a:defRPr>
            </a:lvl1pPr>
            <a:lvl2pPr marL="555498" indent="-212598" algn="l" defTabSz="342900" rtl="0" eaLnBrk="1" latinLnBrk="0" hangingPunct="1">
              <a:lnSpc>
                <a:spcPct val="100000"/>
              </a:lnSpc>
              <a:spcBef>
                <a:spcPts val="150"/>
              </a:spcBef>
              <a:spcAft>
                <a:spcPts val="0"/>
              </a:spcAft>
              <a:buSzPct val="125000"/>
              <a:buFont typeface="Arial" panose="020B0604020202020204" pitchFamily="34" charset="0"/>
              <a:buChar char="‒"/>
              <a:defRPr sz="2000" b="0" kern="1200">
                <a:solidFill>
                  <a:schemeClr val="accent2"/>
                </a:solidFill>
                <a:latin typeface="+mn-lt"/>
                <a:ea typeface="+mn-ea"/>
                <a:cs typeface="+mn-cs"/>
              </a:defRPr>
            </a:lvl2pPr>
            <a:lvl3pPr marL="857250" indent="-171450" algn="l" defTabSz="342900" rtl="0" eaLnBrk="1" latinLnBrk="0" hangingPunct="1">
              <a:lnSpc>
                <a:spcPct val="100000"/>
              </a:lnSpc>
              <a:spcBef>
                <a:spcPts val="432"/>
              </a:spcBef>
              <a:spcAft>
                <a:spcPts val="0"/>
              </a:spcAft>
              <a:buSzPct val="100000"/>
              <a:buFont typeface="Arial" panose="020B0604020202020204" pitchFamily="34" charset="0"/>
              <a:buChar char="•"/>
              <a:defRPr sz="2000" b="1" kern="1200">
                <a:solidFill>
                  <a:srgbClr val="000000"/>
                </a:solidFill>
                <a:latin typeface="+mn-lt"/>
                <a:ea typeface="+mn-ea"/>
                <a:cs typeface="+mn-cs"/>
              </a:defRPr>
            </a:lvl3pPr>
            <a:lvl4pPr marL="1200150" indent="-171450" algn="l" defTabSz="342900" rtl="0" eaLnBrk="1" latinLnBrk="0" hangingPunct="1">
              <a:lnSpc>
                <a:spcPct val="100000"/>
              </a:lnSpc>
              <a:spcBef>
                <a:spcPts val="360"/>
              </a:spcBef>
              <a:spcAft>
                <a:spcPts val="0"/>
              </a:spcAft>
              <a:buFont typeface="Arial" panose="020B0604020202020204" pitchFamily="34" charset="0"/>
              <a:buChar char="―"/>
              <a:defRPr sz="2000" b="1" kern="1200">
                <a:solidFill>
                  <a:srgbClr val="000000"/>
                </a:solidFill>
                <a:latin typeface="+mn-lt"/>
                <a:ea typeface="+mn-ea"/>
                <a:cs typeface="+mn-cs"/>
              </a:defRPr>
            </a:lvl4pPr>
            <a:lvl5pPr marL="1543050" indent="-171450" algn="l" defTabSz="342900" rtl="0" eaLnBrk="1" latinLnBrk="0" hangingPunct="1">
              <a:lnSpc>
                <a:spcPct val="100000"/>
              </a:lnSpc>
              <a:spcBef>
                <a:spcPts val="324"/>
              </a:spcBef>
              <a:spcAft>
                <a:spcPts val="0"/>
              </a:spcAft>
              <a:buFont typeface="Arial" panose="020B0604020202020204" pitchFamily="34" charset="0"/>
              <a:buChar char="•"/>
              <a:defRPr sz="2000" b="1"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150000"/>
              </a:lnSpc>
              <a:spcBef>
                <a:spcPts val="0"/>
              </a:spcBef>
              <a:buSzPts val="1400"/>
              <a:buFont typeface="Arial" panose="020B0604020202020204" pitchFamily="34" charset="0"/>
              <a:buNone/>
            </a:pPr>
            <a:r>
              <a:rPr lang="en-US">
                <a:ea typeface="Corbel"/>
                <a:cs typeface="Corbel"/>
                <a:sym typeface="Corbel"/>
              </a:rPr>
              <a:t>Can you read me?</a:t>
            </a:r>
          </a:p>
          <a:p>
            <a:pPr marL="0" indent="0">
              <a:lnSpc>
                <a:spcPct val="150000"/>
              </a:lnSpc>
              <a:spcBef>
                <a:spcPts val="1200"/>
              </a:spcBef>
              <a:buSzPts val="1400"/>
              <a:buFont typeface="Arial" panose="020B0604020202020204" pitchFamily="34" charset="0"/>
              <a:buNone/>
            </a:pPr>
            <a:r>
              <a:rPr lang="en-US">
                <a:solidFill>
                  <a:srgbClr val="FFE599"/>
                </a:solidFill>
                <a:ea typeface="Corbel"/>
                <a:cs typeface="Corbel"/>
                <a:sym typeface="Corbel"/>
              </a:rPr>
              <a:t>Can you read me?</a:t>
            </a:r>
          </a:p>
          <a:p>
            <a:pPr marL="0" indent="0">
              <a:lnSpc>
                <a:spcPct val="150000"/>
              </a:lnSpc>
              <a:spcBef>
                <a:spcPts val="1200"/>
              </a:spcBef>
              <a:buSzPts val="1400"/>
              <a:buFont typeface="Arial" panose="020B0604020202020204" pitchFamily="34" charset="0"/>
              <a:buNone/>
            </a:pPr>
            <a:r>
              <a:rPr lang="en-US">
                <a:solidFill>
                  <a:srgbClr val="EFEFEF"/>
                </a:solidFill>
                <a:highlight>
                  <a:srgbClr val="CFE2F3"/>
                </a:highlight>
                <a:ea typeface="Corbel"/>
                <a:cs typeface="Corbel"/>
                <a:sym typeface="Corbel"/>
              </a:rPr>
              <a:t>Bad color contrast</a:t>
            </a:r>
          </a:p>
          <a:p>
            <a:pPr marL="0" indent="0">
              <a:lnSpc>
                <a:spcPct val="150000"/>
              </a:lnSpc>
              <a:spcBef>
                <a:spcPts val="1200"/>
              </a:spcBef>
              <a:buSzPts val="1400"/>
              <a:buFont typeface="Arial" panose="020B0604020202020204" pitchFamily="34" charset="0"/>
              <a:buNone/>
            </a:pPr>
            <a:r>
              <a:rPr lang="en-US">
                <a:solidFill>
                  <a:srgbClr val="FFFFFF"/>
                </a:solidFill>
                <a:highlight>
                  <a:srgbClr val="1C4587"/>
                </a:highlight>
                <a:ea typeface="Corbel"/>
                <a:cs typeface="Corbel"/>
                <a:sym typeface="Corbel"/>
              </a:rPr>
              <a:t>Good color contrast</a:t>
            </a:r>
          </a:p>
          <a:p>
            <a:pPr marL="0" indent="0">
              <a:lnSpc>
                <a:spcPct val="115000"/>
              </a:lnSpc>
              <a:spcBef>
                <a:spcPts val="1200"/>
              </a:spcBef>
              <a:spcAft>
                <a:spcPts val="1200"/>
              </a:spcAft>
              <a:buSzPts val="1400"/>
              <a:buFont typeface="Arial" panose="020B0604020202020204" pitchFamily="34" charset="0"/>
              <a:buNone/>
            </a:pPr>
            <a:endParaRPr lang="en-US">
              <a:solidFill>
                <a:srgbClr val="EFEFEF"/>
              </a:solidFill>
              <a:highlight>
                <a:srgbClr val="CFE2F3"/>
              </a:highlight>
              <a:latin typeface="Corbel"/>
              <a:ea typeface="Corbel"/>
              <a:cs typeface="Corbel"/>
              <a:sym typeface="Corbel"/>
            </a:endParaRPr>
          </a:p>
        </p:txBody>
      </p:sp>
      <p:pic>
        <p:nvPicPr>
          <p:cNvPr id="10" name="Google Shape;220;p19" descr="four apples demonstrating the perception of color blindness on each one">
            <a:extLst>
              <a:ext uri="{FF2B5EF4-FFF2-40B4-BE49-F238E27FC236}">
                <a16:creationId xmlns:a16="http://schemas.microsoft.com/office/drawing/2014/main" id="{6EB83157-847C-6847-9638-240EBF8D5516}"/>
              </a:ext>
            </a:extLst>
          </p:cNvPr>
          <p:cNvPicPr preferRelativeResize="0"/>
          <p:nvPr/>
        </p:nvPicPr>
        <p:blipFill rotWithShape="1">
          <a:blip r:embed="rId3">
            <a:alphaModFix/>
          </a:blip>
          <a:srcRect/>
          <a:stretch/>
        </p:blipFill>
        <p:spPr>
          <a:xfrm>
            <a:off x="6438069" y="1954120"/>
            <a:ext cx="4266571" cy="4266571"/>
          </a:xfrm>
          <a:prstGeom prst="rect">
            <a:avLst/>
          </a:prstGeom>
          <a:noFill/>
          <a:ln>
            <a:noFill/>
          </a:ln>
        </p:spPr>
      </p:pic>
    </p:spTree>
    <p:extLst>
      <p:ext uri="{BB962C8B-B14F-4D97-AF65-F5344CB8AC3E}">
        <p14:creationId xmlns:p14="http://schemas.microsoft.com/office/powerpoint/2010/main" val="3859707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28;p20">
            <a:extLst>
              <a:ext uri="{FF2B5EF4-FFF2-40B4-BE49-F238E27FC236}">
                <a16:creationId xmlns:a16="http://schemas.microsoft.com/office/drawing/2014/main" id="{150E232F-2074-9C48-A252-89E9C7B4C3B9}"/>
              </a:ext>
            </a:extLst>
          </p:cNvPr>
          <p:cNvSpPr/>
          <p:nvPr/>
        </p:nvSpPr>
        <p:spPr>
          <a:xfrm>
            <a:off x="6788631" y="2400234"/>
            <a:ext cx="896400" cy="615600"/>
          </a:xfrm>
          <a:prstGeom prst="wedgeRoundRectCallout">
            <a:avLst>
              <a:gd name="adj1" fmla="val 50234"/>
              <a:gd name="adj2" fmla="val 90928"/>
              <a:gd name="adj3" fmla="val 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orbel"/>
                <a:ea typeface="Corbel"/>
                <a:cs typeface="Corbel"/>
                <a:sym typeface="Corbel"/>
              </a:rPr>
              <a:t>Car</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 sz="1400">
                <a:solidFill>
                  <a:srgbClr val="000000"/>
                </a:solidFill>
                <a:latin typeface="Corbel"/>
                <a:ea typeface="Corbel"/>
                <a:cs typeface="Corbel"/>
                <a:sym typeface="Corbel"/>
              </a:rPr>
              <a:t>5</a:t>
            </a:r>
            <a:r>
              <a:rPr lang="en" sz="1400" b="0" i="0" u="none" strike="noStrike" cap="none">
                <a:solidFill>
                  <a:srgbClr val="000000"/>
                </a:solidFill>
                <a:latin typeface="Corbel"/>
                <a:ea typeface="Corbel"/>
                <a:cs typeface="Corbel"/>
                <a:sym typeface="Corbel"/>
              </a:rPr>
              <a:t>0%</a:t>
            </a:r>
            <a:endParaRPr sz="1400" b="0" i="0" u="none" strike="noStrike" cap="none">
              <a:solidFill>
                <a:srgbClr val="000000"/>
              </a:solidFill>
              <a:latin typeface="Corbel"/>
              <a:ea typeface="Corbel"/>
              <a:cs typeface="Corbel"/>
              <a:sym typeface="Corbel"/>
            </a:endParaRPr>
          </a:p>
        </p:txBody>
      </p:sp>
      <p:sp>
        <p:nvSpPr>
          <p:cNvPr id="9" name="Google Shape;229;p20">
            <a:extLst>
              <a:ext uri="{FF2B5EF4-FFF2-40B4-BE49-F238E27FC236}">
                <a16:creationId xmlns:a16="http://schemas.microsoft.com/office/drawing/2014/main" id="{07C9A702-48A0-C84E-AFEA-D0588E915728}"/>
              </a:ext>
            </a:extLst>
          </p:cNvPr>
          <p:cNvSpPr/>
          <p:nvPr/>
        </p:nvSpPr>
        <p:spPr>
          <a:xfrm>
            <a:off x="10636899" y="4698474"/>
            <a:ext cx="896400" cy="615600"/>
          </a:xfrm>
          <a:prstGeom prst="wedgeRoundRectCallout">
            <a:avLst>
              <a:gd name="adj1" fmla="val -118756"/>
              <a:gd name="adj2" fmla="val 19903"/>
              <a:gd name="adj3" fmla="val 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orbel"/>
                <a:ea typeface="Corbel"/>
                <a:cs typeface="Corbel"/>
                <a:sym typeface="Corbel"/>
              </a:rPr>
              <a:t>Bike</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rbel"/>
                <a:ea typeface="Corbel"/>
                <a:cs typeface="Corbel"/>
                <a:sym typeface="Corbel"/>
              </a:rPr>
              <a:t>10%</a:t>
            </a:r>
            <a:endParaRPr sz="1400" b="0" i="0" u="none" strike="noStrike" cap="none">
              <a:solidFill>
                <a:srgbClr val="000000"/>
              </a:solidFill>
              <a:latin typeface="Corbel"/>
              <a:ea typeface="Corbel"/>
              <a:cs typeface="Corbel"/>
              <a:sym typeface="Corbel"/>
            </a:endParaRPr>
          </a:p>
        </p:txBody>
      </p:sp>
      <p:sp>
        <p:nvSpPr>
          <p:cNvPr id="11" name="Google Shape;231;p20">
            <a:extLst>
              <a:ext uri="{FF2B5EF4-FFF2-40B4-BE49-F238E27FC236}">
                <a16:creationId xmlns:a16="http://schemas.microsoft.com/office/drawing/2014/main" id="{756E6C44-F632-7A4A-8F89-CA3D142C26F4}"/>
              </a:ext>
            </a:extLst>
          </p:cNvPr>
          <p:cNvSpPr/>
          <p:nvPr/>
        </p:nvSpPr>
        <p:spPr>
          <a:xfrm>
            <a:off x="10968654" y="2708034"/>
            <a:ext cx="896400" cy="615600"/>
          </a:xfrm>
          <a:prstGeom prst="wedgeRoundRectCallout">
            <a:avLst>
              <a:gd name="adj1" fmla="val -81498"/>
              <a:gd name="adj2" fmla="val 2479"/>
              <a:gd name="adj3" fmla="val 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orbel"/>
                <a:ea typeface="Corbel"/>
                <a:cs typeface="Corbel"/>
                <a:sym typeface="Corbel"/>
              </a:rPr>
              <a:t>Bus</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en" sz="1400">
                <a:solidFill>
                  <a:srgbClr val="000000"/>
                </a:solidFill>
                <a:latin typeface="Corbel"/>
                <a:ea typeface="Corbel"/>
                <a:cs typeface="Corbel"/>
                <a:sym typeface="Corbel"/>
              </a:rPr>
              <a:t>4</a:t>
            </a:r>
            <a:r>
              <a:rPr lang="en" sz="1400" b="0" i="0" u="none" strike="noStrike" cap="none">
                <a:solidFill>
                  <a:srgbClr val="000000"/>
                </a:solidFill>
                <a:latin typeface="Corbel"/>
                <a:ea typeface="Corbel"/>
                <a:cs typeface="Corbel"/>
                <a:sym typeface="Corbel"/>
              </a:rPr>
              <a:t>0%</a:t>
            </a:r>
            <a:endParaRPr sz="1400" b="0" i="0" u="none" strike="noStrike" cap="none">
              <a:solidFill>
                <a:srgbClr val="000000"/>
              </a:solidFill>
              <a:latin typeface="Corbel"/>
              <a:ea typeface="Corbel"/>
              <a:cs typeface="Corbel"/>
              <a:sym typeface="Corbel"/>
            </a:endParaRPr>
          </a:p>
        </p:txBody>
      </p:sp>
      <p:pic>
        <p:nvPicPr>
          <p:cNvPr id="12" name="Google Shape;236;p21" descr="Pie chart using pattern and color to differentiate data">
            <a:extLst>
              <a:ext uri="{FF2B5EF4-FFF2-40B4-BE49-F238E27FC236}">
                <a16:creationId xmlns:a16="http://schemas.microsoft.com/office/drawing/2014/main" id="{E7C29C68-AF7F-B146-BBE2-B244EBD2437F}"/>
              </a:ext>
            </a:extLst>
          </p:cNvPr>
          <p:cNvPicPr preferRelativeResize="0"/>
          <p:nvPr/>
        </p:nvPicPr>
        <p:blipFill rotWithShape="1">
          <a:blip r:embed="rId3">
            <a:alphaModFix/>
          </a:blip>
          <a:srcRect/>
          <a:stretch/>
        </p:blipFill>
        <p:spPr>
          <a:xfrm>
            <a:off x="555893" y="1556873"/>
            <a:ext cx="4834124" cy="4081927"/>
          </a:xfrm>
          <a:prstGeom prst="rect">
            <a:avLst/>
          </a:prstGeom>
          <a:noFill/>
          <a:ln>
            <a:noFill/>
          </a:ln>
        </p:spPr>
      </p:pic>
      <p:graphicFrame>
        <p:nvGraphicFramePr>
          <p:cNvPr id="13" name="Chart 12" descr="pie chart with three colors ">
            <a:extLst>
              <a:ext uri="{FF2B5EF4-FFF2-40B4-BE49-F238E27FC236}">
                <a16:creationId xmlns:a16="http://schemas.microsoft.com/office/drawing/2014/main" id="{DF7AE579-C793-564E-B4ED-59807B38B603}"/>
              </a:ext>
            </a:extLst>
          </p:cNvPr>
          <p:cNvGraphicFramePr/>
          <p:nvPr>
            <p:extLst>
              <p:ext uri="{D42A27DB-BD31-4B8C-83A1-F6EECF244321}">
                <p14:modId xmlns:p14="http://schemas.microsoft.com/office/powerpoint/2010/main" val="710350260"/>
              </p:ext>
            </p:extLst>
          </p:nvPr>
        </p:nvGraphicFramePr>
        <p:xfrm>
          <a:off x="6121929" y="1556873"/>
          <a:ext cx="6295863" cy="419724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FCB4E447-FA05-FB2F-3B0F-7937CC37E85C}"/>
              </a:ext>
            </a:extLst>
          </p:cNvPr>
          <p:cNvSpPr txBox="1">
            <a:spLocks/>
          </p:cNvSpPr>
          <p:nvPr/>
        </p:nvSpPr>
        <p:spPr>
          <a:xfrm>
            <a:off x="1474303" y="5873894"/>
            <a:ext cx="6210728" cy="4564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sng" strike="noStrike" kern="1200" cap="none" spc="0" normalizeH="0" baseline="0" noProof="0">
                <a:ln>
                  <a:noFill/>
                </a:ln>
                <a:solidFill>
                  <a:srgbClr val="1155CC"/>
                </a:solidFill>
                <a:effectLst/>
                <a:uLnTx/>
                <a:uFillTx/>
                <a:latin typeface="+mn-lt"/>
                <a:ea typeface="Corbel"/>
                <a:cs typeface="Corbel"/>
                <a:sym typeface="Corbel"/>
                <a:hlinkClick r:id="rId5"/>
              </a:rPr>
              <a:t>Color Contrast Check Tool</a:t>
            </a:r>
            <a:endParaRPr kumimoji="0" lang="en-US" sz="1800" b="0" i="0" u="sng" strike="noStrike" kern="1200" cap="none" spc="0" normalizeH="0" baseline="0" noProof="0">
              <a:ln>
                <a:noFill/>
              </a:ln>
              <a:solidFill>
                <a:srgbClr val="1155CC"/>
              </a:solidFill>
              <a:effectLst/>
              <a:uLnTx/>
              <a:uFillTx/>
              <a:latin typeface="+mn-lt"/>
              <a:ea typeface="Corbel"/>
              <a:cs typeface="Corbel"/>
              <a:sym typeface="Corbel"/>
            </a:endParaRPr>
          </a:p>
        </p:txBody>
      </p:sp>
      <p:sp>
        <p:nvSpPr>
          <p:cNvPr id="3" name="Title 2">
            <a:extLst>
              <a:ext uri="{FF2B5EF4-FFF2-40B4-BE49-F238E27FC236}">
                <a16:creationId xmlns:a16="http://schemas.microsoft.com/office/drawing/2014/main" id="{4E0EFE07-D3DB-CC92-22F0-E84F1DFAAFEA}"/>
              </a:ext>
            </a:extLst>
          </p:cNvPr>
          <p:cNvSpPr>
            <a:spLocks noGrp="1"/>
          </p:cNvSpPr>
          <p:nvPr>
            <p:ph type="title" idx="4294967295"/>
          </p:nvPr>
        </p:nvSpPr>
        <p:spPr>
          <a:xfrm>
            <a:off x="609600" y="182033"/>
            <a:ext cx="10923699" cy="1235605"/>
          </a:xfrm>
        </p:spPr>
        <p:txBody>
          <a:bodyPr/>
          <a:lstStyle/>
          <a:p>
            <a:r>
              <a:rPr lang="en">
                <a:latin typeface="Lato"/>
                <a:ea typeface="Lato"/>
                <a:cs typeface="Lato"/>
                <a:sym typeface="Corbel"/>
              </a:rPr>
              <a:t>COLOR AND </a:t>
            </a:r>
            <a:r>
              <a:rPr lang="en">
                <a:solidFill>
                  <a:schemeClr val="bg2">
                    <a:lumMod val="25000"/>
                  </a:schemeClr>
                </a:solidFill>
                <a:latin typeface="Lato"/>
                <a:ea typeface="Lato"/>
                <a:cs typeface="Lato"/>
                <a:sym typeface="Corbel"/>
              </a:rPr>
              <a:t>CONTRAST IN CHARTS</a:t>
            </a:r>
            <a:endParaRPr lang="en-US"/>
          </a:p>
        </p:txBody>
      </p:sp>
    </p:spTree>
    <p:extLst>
      <p:ext uri="{BB962C8B-B14F-4D97-AF65-F5344CB8AC3E}">
        <p14:creationId xmlns:p14="http://schemas.microsoft.com/office/powerpoint/2010/main" val="140819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US" sz="2800" b="1" i="0" u="none" strike="noStrike" kern="1200" cap="none" spc="0" normalizeH="0" baseline="0" noProof="0">
                <a:ln>
                  <a:noFill/>
                </a:ln>
                <a:solidFill>
                  <a:schemeClr val="accent2"/>
                </a:solidFill>
                <a:effectLst/>
                <a:uLnTx/>
                <a:uFillTx/>
                <a:latin typeface="Lato"/>
                <a:ea typeface="Lato"/>
                <a:cs typeface="Lato"/>
              </a:rPr>
              <a:t>MOST </a:t>
            </a:r>
            <a:r>
              <a:rPr kumimoji="0" lang="en" sz="2800" b="1" i="0" u="none" strike="noStrike" kern="1200" cap="none" spc="0" normalizeH="0" baseline="0" noProof="0">
                <a:ln>
                  <a:noFill/>
                </a:ln>
                <a:solidFill>
                  <a:schemeClr val="accent2"/>
                </a:solidFill>
                <a:effectLst/>
                <a:uLnTx/>
                <a:uFillTx/>
                <a:latin typeface="Lato"/>
                <a:ea typeface="Lato"/>
                <a:cs typeface="Lato"/>
                <a:sym typeface="Corbel"/>
              </a:rPr>
              <a:t>COMMON USABILITY ISSUES: </a:t>
            </a:r>
            <a:r>
              <a:rPr kumimoji="0" lang="en" sz="2800" b="1" i="0" u="none" strike="noStrike" kern="1200" cap="none" spc="0" normalizeH="0" baseline="0" noProof="0">
                <a:ln>
                  <a:noFill/>
                </a:ln>
                <a:solidFill>
                  <a:schemeClr val="bg2">
                    <a:lumMod val="25000"/>
                  </a:schemeClr>
                </a:solidFill>
                <a:effectLst/>
                <a:uLnTx/>
                <a:uFillTx/>
                <a:latin typeface="Lato"/>
                <a:ea typeface="Lato"/>
                <a:cs typeface="Lato"/>
                <a:sym typeface="Corbel"/>
              </a:rPr>
              <a:t>FONTS</a:t>
            </a:r>
            <a:endParaRPr kumimoji="0" lang="en-US" sz="2800" b="1" i="0" u="none" strike="noStrike" kern="1200" cap="none" spc="0" normalizeH="0" baseline="0" noProof="0">
              <a:ln>
                <a:noFill/>
              </a:ln>
              <a:solidFill>
                <a:schemeClr val="bg2">
                  <a:lumMod val="25000"/>
                </a:schemeClr>
              </a:solidFill>
              <a:effectLst/>
              <a:uLnTx/>
              <a:uFillTx/>
              <a:latin typeface="Lato"/>
              <a:ea typeface="Lato"/>
              <a:cs typeface="Lato"/>
            </a:endParaRPr>
          </a:p>
        </p:txBody>
      </p:sp>
      <p:sp>
        <p:nvSpPr>
          <p:cNvPr id="3" name="Text Placeholder 2">
            <a:extLst>
              <a:ext uri="{FF2B5EF4-FFF2-40B4-BE49-F238E27FC236}">
                <a16:creationId xmlns:a16="http://schemas.microsoft.com/office/drawing/2014/main" id="{DE48D188-3893-0245-B144-CF7EA2872EB5}"/>
              </a:ext>
            </a:extLst>
          </p:cNvPr>
          <p:cNvSpPr>
            <a:spLocks noGrp="1"/>
          </p:cNvSpPr>
          <p:nvPr>
            <p:ph type="body" sz="quarter" idx="4294967295"/>
          </p:nvPr>
        </p:nvSpPr>
        <p:spPr>
          <a:xfrm>
            <a:off x="1635583" y="4867361"/>
            <a:ext cx="2841308" cy="1490189"/>
          </a:xfrm>
        </p:spPr>
        <p:txBody>
          <a:bodyPr vert="horz" lIns="91440" tIns="45720" rIns="91440" bIns="45720" rtlCol="0" anchor="t">
            <a:normAutofit fontScale="85000" lnSpcReduction="10000"/>
          </a:bodyPr>
          <a:lstStyle/>
          <a:p>
            <a:pPr marL="0" indent="0">
              <a:lnSpc>
                <a:spcPct val="150000"/>
              </a:lnSpc>
              <a:buNone/>
            </a:pPr>
            <a:r>
              <a:rPr lang="en-US"/>
              <a:t>Serif</a:t>
            </a:r>
          </a:p>
          <a:p>
            <a:pPr marL="0" indent="0">
              <a:lnSpc>
                <a:spcPct val="150000"/>
              </a:lnSpc>
              <a:buNone/>
            </a:pPr>
            <a:r>
              <a:rPr lang="en-US" b="0"/>
              <a:t>Paper, </a:t>
            </a:r>
            <a:r>
              <a:rPr lang="en-US" b="0">
                <a:latin typeface="Lato"/>
                <a:ea typeface="Lato"/>
                <a:cs typeface="Lato"/>
              </a:rPr>
              <a:t>Book</a:t>
            </a:r>
          </a:p>
          <a:p>
            <a:pPr marL="0" indent="0">
              <a:lnSpc>
                <a:spcPct val="150000"/>
              </a:lnSpc>
              <a:buNone/>
            </a:pPr>
            <a:r>
              <a:rPr lang="en-US" b="0">
                <a:latin typeface="Times New Roman"/>
                <a:cs typeface="Arial" panose="020B0604020202020204"/>
              </a:rPr>
              <a:t>Times New Roman</a:t>
            </a:r>
            <a:r>
              <a:rPr lang="en-US" b="0">
                <a:cs typeface="Arial" panose="020B0604020202020204"/>
              </a:rPr>
              <a:t>, </a:t>
            </a:r>
            <a:r>
              <a:rPr lang="en-US" b="0">
                <a:latin typeface="Cambria"/>
                <a:ea typeface="Cambria"/>
                <a:cs typeface="Arial" panose="020B0604020202020204"/>
              </a:rPr>
              <a:t>Cambria</a:t>
            </a:r>
          </a:p>
          <a:p>
            <a:pPr marL="0" indent="0">
              <a:buNone/>
            </a:pPr>
            <a:endParaRPr lang="en-US">
              <a:cs typeface="Arial" panose="020B0604020202020204"/>
            </a:endParaRPr>
          </a:p>
        </p:txBody>
      </p:sp>
      <p:pic>
        <p:nvPicPr>
          <p:cNvPr id="4" name="Google Shape;196;p17" descr="two google logos showing one with serif font and without serif font">
            <a:extLst>
              <a:ext uri="{FF2B5EF4-FFF2-40B4-BE49-F238E27FC236}">
                <a16:creationId xmlns:a16="http://schemas.microsoft.com/office/drawing/2014/main" id="{D39AE8DA-42B9-0E48-A22C-9B45DA2E7065}"/>
              </a:ext>
            </a:extLst>
          </p:cNvPr>
          <p:cNvPicPr preferRelativeResize="0"/>
          <p:nvPr/>
        </p:nvPicPr>
        <p:blipFill rotWithShape="1">
          <a:blip r:embed="rId3">
            <a:alphaModFix/>
          </a:blip>
          <a:srcRect/>
          <a:stretch/>
        </p:blipFill>
        <p:spPr>
          <a:xfrm>
            <a:off x="540328" y="1684446"/>
            <a:ext cx="10755262" cy="3136936"/>
          </a:xfrm>
          <a:prstGeom prst="rect">
            <a:avLst/>
          </a:prstGeom>
          <a:noFill/>
          <a:ln>
            <a:noFill/>
          </a:ln>
        </p:spPr>
      </p:pic>
      <p:sp>
        <p:nvSpPr>
          <p:cNvPr id="5" name="Text Placeholder 2">
            <a:extLst>
              <a:ext uri="{FF2B5EF4-FFF2-40B4-BE49-F238E27FC236}">
                <a16:creationId xmlns:a16="http://schemas.microsoft.com/office/drawing/2014/main" id="{3AA7FACF-4435-FB46-9CC2-57CABFC9D477}"/>
              </a:ext>
            </a:extLst>
          </p:cNvPr>
          <p:cNvSpPr txBox="1">
            <a:spLocks/>
          </p:cNvSpPr>
          <p:nvPr/>
        </p:nvSpPr>
        <p:spPr>
          <a:xfrm>
            <a:off x="7063756" y="4867361"/>
            <a:ext cx="2769227" cy="1438702"/>
          </a:xfrm>
          <a:prstGeom prst="rect">
            <a:avLst/>
          </a:prstGeom>
        </p:spPr>
        <p:txBody>
          <a:bodyPr vert="horz" lIns="91440" tIns="45720" rIns="91440" bIns="45720" rtlCol="0" anchor="t">
            <a:normAutofit/>
          </a:bodyPr>
          <a:lstStyle>
            <a:lvl1pPr marL="257175" indent="-257175" algn="l" defTabSz="342900" rtl="0" eaLnBrk="1" latinLnBrk="0" hangingPunct="1">
              <a:lnSpc>
                <a:spcPct val="100000"/>
              </a:lnSpc>
              <a:spcBef>
                <a:spcPts val="576"/>
              </a:spcBef>
              <a:spcAft>
                <a:spcPts val="0"/>
              </a:spcAft>
              <a:buFont typeface="Arial" panose="020B0604020202020204" pitchFamily="34" charset="0"/>
              <a:buChar char="•"/>
              <a:defRPr sz="2000" b="1" kern="1200">
                <a:solidFill>
                  <a:srgbClr val="000000"/>
                </a:solidFill>
                <a:latin typeface="+mn-lt"/>
                <a:ea typeface="+mn-ea"/>
                <a:cs typeface="+mn-cs"/>
              </a:defRPr>
            </a:lvl1pPr>
            <a:lvl2pPr marL="555498" indent="-212598" algn="l" defTabSz="342900" rtl="0" eaLnBrk="1" latinLnBrk="0" hangingPunct="1">
              <a:lnSpc>
                <a:spcPct val="100000"/>
              </a:lnSpc>
              <a:spcBef>
                <a:spcPts val="150"/>
              </a:spcBef>
              <a:spcAft>
                <a:spcPts val="0"/>
              </a:spcAft>
              <a:buSzPct val="125000"/>
              <a:buFont typeface="Arial" panose="020B0604020202020204" pitchFamily="34" charset="0"/>
              <a:buChar char="‒"/>
              <a:defRPr sz="2000" b="0" kern="1200">
                <a:solidFill>
                  <a:schemeClr val="accent2"/>
                </a:solidFill>
                <a:latin typeface="+mn-lt"/>
                <a:ea typeface="+mn-ea"/>
                <a:cs typeface="+mn-cs"/>
              </a:defRPr>
            </a:lvl2pPr>
            <a:lvl3pPr marL="857250" indent="-171450" algn="l" defTabSz="342900" rtl="0" eaLnBrk="1" latinLnBrk="0" hangingPunct="1">
              <a:lnSpc>
                <a:spcPct val="100000"/>
              </a:lnSpc>
              <a:spcBef>
                <a:spcPts val="432"/>
              </a:spcBef>
              <a:spcAft>
                <a:spcPts val="0"/>
              </a:spcAft>
              <a:buSzPct val="100000"/>
              <a:buFont typeface="Arial" panose="020B0604020202020204" pitchFamily="34" charset="0"/>
              <a:buChar char="•"/>
              <a:defRPr sz="2000" b="1" kern="1200">
                <a:solidFill>
                  <a:srgbClr val="000000"/>
                </a:solidFill>
                <a:latin typeface="+mn-lt"/>
                <a:ea typeface="+mn-ea"/>
                <a:cs typeface="+mn-cs"/>
              </a:defRPr>
            </a:lvl3pPr>
            <a:lvl4pPr marL="1200150" indent="-171450" algn="l" defTabSz="342900" rtl="0" eaLnBrk="1" latinLnBrk="0" hangingPunct="1">
              <a:lnSpc>
                <a:spcPct val="100000"/>
              </a:lnSpc>
              <a:spcBef>
                <a:spcPts val="360"/>
              </a:spcBef>
              <a:spcAft>
                <a:spcPts val="0"/>
              </a:spcAft>
              <a:buFont typeface="Arial" panose="020B0604020202020204" pitchFamily="34" charset="0"/>
              <a:buChar char="―"/>
              <a:defRPr sz="2000" b="1" kern="1200">
                <a:solidFill>
                  <a:srgbClr val="000000"/>
                </a:solidFill>
                <a:latin typeface="+mn-lt"/>
                <a:ea typeface="+mn-ea"/>
                <a:cs typeface="+mn-cs"/>
              </a:defRPr>
            </a:lvl4pPr>
            <a:lvl5pPr marL="1543050" indent="-171450" algn="l" defTabSz="342900" rtl="0" eaLnBrk="1" latinLnBrk="0" hangingPunct="1">
              <a:lnSpc>
                <a:spcPct val="100000"/>
              </a:lnSpc>
              <a:spcBef>
                <a:spcPts val="324"/>
              </a:spcBef>
              <a:spcAft>
                <a:spcPts val="0"/>
              </a:spcAft>
              <a:buFont typeface="Arial" panose="020B0604020202020204" pitchFamily="34" charset="0"/>
              <a:buChar char="•"/>
              <a:defRPr sz="2000" b="1"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800"/>
              <a:t>Sans Serif</a:t>
            </a:r>
          </a:p>
          <a:p>
            <a:pPr marL="0" indent="0">
              <a:lnSpc>
                <a:spcPct val="150000"/>
              </a:lnSpc>
              <a:buFont typeface="Arial" panose="020B0604020202020204" pitchFamily="34" charset="0"/>
              <a:buNone/>
            </a:pPr>
            <a:r>
              <a:rPr lang="en-US" sz="1600" b="0">
                <a:latin typeface="Lato"/>
                <a:ea typeface="Lato"/>
                <a:cs typeface="Lato"/>
              </a:rPr>
              <a:t>Screens</a:t>
            </a:r>
          </a:p>
          <a:p>
            <a:pPr marL="0" indent="0">
              <a:lnSpc>
                <a:spcPct val="150000"/>
              </a:lnSpc>
              <a:buNone/>
            </a:pPr>
            <a:r>
              <a:rPr lang="en-US" sz="1600" b="0">
                <a:latin typeface="Lato"/>
                <a:ea typeface="Lato"/>
                <a:cs typeface="Lato"/>
              </a:rPr>
              <a:t>Arial, Calibri, Verdana, Lato</a:t>
            </a:r>
          </a:p>
          <a:p>
            <a:pPr marL="0" indent="0">
              <a:buNone/>
            </a:pPr>
            <a:endParaRPr lang="en-US" sz="1800">
              <a:cs typeface="Arial" panose="020B0604020202020204"/>
            </a:endParaRPr>
          </a:p>
        </p:txBody>
      </p:sp>
      <p:sp>
        <p:nvSpPr>
          <p:cNvPr id="6" name="Google Shape;198;p17">
            <a:extLst>
              <a:ext uri="{FF2B5EF4-FFF2-40B4-BE49-F238E27FC236}">
                <a16:creationId xmlns:a16="http://schemas.microsoft.com/office/drawing/2014/main" id="{EAF8102B-7F4F-A746-9529-00BD132E839C}"/>
              </a:ext>
              <a:ext uri="{C183D7F6-B498-43B3-948B-1728B52AA6E4}">
                <adec:decorative xmlns:adec="http://schemas.microsoft.com/office/drawing/2017/decorative" val="1"/>
              </a:ext>
            </a:extLst>
          </p:cNvPr>
          <p:cNvSpPr/>
          <p:nvPr/>
        </p:nvSpPr>
        <p:spPr>
          <a:xfrm>
            <a:off x="1637375" y="2032213"/>
            <a:ext cx="358500" cy="3585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98;p17">
            <a:extLst>
              <a:ext uri="{FF2B5EF4-FFF2-40B4-BE49-F238E27FC236}">
                <a16:creationId xmlns:a16="http://schemas.microsoft.com/office/drawing/2014/main" id="{C8992405-4FCB-6449-92A6-7EE505B8FD60}"/>
              </a:ext>
              <a:ext uri="{C183D7F6-B498-43B3-948B-1728B52AA6E4}">
                <adec:decorative xmlns:adec="http://schemas.microsoft.com/office/drawing/2017/decorative" val="1"/>
              </a:ext>
            </a:extLst>
          </p:cNvPr>
          <p:cNvSpPr/>
          <p:nvPr/>
        </p:nvSpPr>
        <p:spPr>
          <a:xfrm>
            <a:off x="1458125" y="2693346"/>
            <a:ext cx="358500" cy="3585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98;p17">
            <a:extLst>
              <a:ext uri="{FF2B5EF4-FFF2-40B4-BE49-F238E27FC236}">
                <a16:creationId xmlns:a16="http://schemas.microsoft.com/office/drawing/2014/main" id="{00496966-5C20-1D4E-974D-1C84BB934AB1}"/>
              </a:ext>
              <a:ext uri="{C183D7F6-B498-43B3-948B-1728B52AA6E4}">
                <adec:decorative xmlns:adec="http://schemas.microsoft.com/office/drawing/2017/decorative" val="1"/>
              </a:ext>
            </a:extLst>
          </p:cNvPr>
          <p:cNvSpPr/>
          <p:nvPr/>
        </p:nvSpPr>
        <p:spPr>
          <a:xfrm>
            <a:off x="4214321" y="2357291"/>
            <a:ext cx="358500" cy="3585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98;p17">
            <a:extLst>
              <a:ext uri="{FF2B5EF4-FFF2-40B4-BE49-F238E27FC236}">
                <a16:creationId xmlns:a16="http://schemas.microsoft.com/office/drawing/2014/main" id="{CEF12F8A-E3BD-0042-B41B-75D8D5A0B098}"/>
              </a:ext>
              <a:ext uri="{C183D7F6-B498-43B3-948B-1728B52AA6E4}">
                <adec:decorative xmlns:adec="http://schemas.microsoft.com/office/drawing/2017/decorative" val="1"/>
              </a:ext>
            </a:extLst>
          </p:cNvPr>
          <p:cNvSpPr/>
          <p:nvPr/>
        </p:nvSpPr>
        <p:spPr>
          <a:xfrm>
            <a:off x="4531256" y="1955788"/>
            <a:ext cx="358500" cy="3585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98;p17">
            <a:extLst>
              <a:ext uri="{FF2B5EF4-FFF2-40B4-BE49-F238E27FC236}">
                <a16:creationId xmlns:a16="http://schemas.microsoft.com/office/drawing/2014/main" id="{66836EFC-8898-7E4D-9456-1B61D0B1CA79}"/>
              </a:ext>
              <a:ext uri="{C183D7F6-B498-43B3-948B-1728B52AA6E4}">
                <adec:decorative xmlns:adec="http://schemas.microsoft.com/office/drawing/2017/decorative" val="1"/>
              </a:ext>
            </a:extLst>
          </p:cNvPr>
          <p:cNvSpPr/>
          <p:nvPr/>
        </p:nvSpPr>
        <p:spPr>
          <a:xfrm>
            <a:off x="4572821" y="3030085"/>
            <a:ext cx="358500" cy="3585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98;p17">
            <a:extLst>
              <a:ext uri="{FF2B5EF4-FFF2-40B4-BE49-F238E27FC236}">
                <a16:creationId xmlns:a16="http://schemas.microsoft.com/office/drawing/2014/main" id="{D91CB93B-6B4D-0B4F-93DF-0D955FA32DBA}"/>
              </a:ext>
              <a:ext uri="{C183D7F6-B498-43B3-948B-1728B52AA6E4}">
                <adec:decorative xmlns:adec="http://schemas.microsoft.com/office/drawing/2017/decorative" val="1"/>
              </a:ext>
            </a:extLst>
          </p:cNvPr>
          <p:cNvSpPr/>
          <p:nvPr/>
        </p:nvSpPr>
        <p:spPr>
          <a:xfrm>
            <a:off x="5293258" y="3022010"/>
            <a:ext cx="358500" cy="3585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7257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3200" b="1" i="0" u="none" strike="noStrike" kern="1200" cap="none" spc="0" normalizeH="0" baseline="0" noProof="0">
                <a:ln>
                  <a:noFill/>
                </a:ln>
                <a:solidFill>
                  <a:schemeClr val="accent2"/>
                </a:solidFill>
                <a:effectLst/>
                <a:uLnTx/>
                <a:uFillTx/>
                <a:latin typeface="Lato"/>
                <a:ea typeface="Lato"/>
                <a:cs typeface="Lato"/>
                <a:sym typeface="Corbel"/>
              </a:rPr>
              <a:t>MOST COMMON USABILITY ISSUE: </a:t>
            </a:r>
            <a:r>
              <a:rPr kumimoji="0" lang="en" sz="3200" b="1" i="0" u="none" strike="noStrike" kern="1200" cap="none" spc="0" normalizeH="0" baseline="0" noProof="0">
                <a:ln>
                  <a:noFill/>
                </a:ln>
                <a:solidFill>
                  <a:schemeClr val="bg2">
                    <a:lumMod val="25000"/>
                  </a:schemeClr>
                </a:solidFill>
                <a:effectLst/>
                <a:uLnTx/>
                <a:uFillTx/>
                <a:latin typeface="Lato"/>
                <a:ea typeface="Lato"/>
                <a:cs typeface="Lato"/>
                <a:sym typeface="Corbel"/>
              </a:rPr>
              <a:t>WHITE</a:t>
            </a:r>
            <a:r>
              <a:rPr kumimoji="0" lang="en" sz="3200" b="1" i="0" u="none" strike="noStrike" kern="1200" cap="none" spc="0" normalizeH="0" baseline="0" noProof="0">
                <a:ln>
                  <a:noFill/>
                </a:ln>
                <a:solidFill>
                  <a:schemeClr val="accent2"/>
                </a:solidFill>
                <a:effectLst/>
                <a:uLnTx/>
                <a:uFillTx/>
                <a:latin typeface="Lato"/>
                <a:ea typeface="Lato"/>
                <a:cs typeface="Lato"/>
                <a:sym typeface="Corbel"/>
              </a:rPr>
              <a:t> </a:t>
            </a:r>
            <a:r>
              <a:rPr kumimoji="0" lang="en" sz="3200" b="1" i="0" u="none" strike="noStrike" kern="1200" cap="none" spc="0" normalizeH="0" baseline="0" noProof="0">
                <a:ln>
                  <a:noFill/>
                </a:ln>
                <a:solidFill>
                  <a:schemeClr val="bg2">
                    <a:lumMod val="25000"/>
                  </a:schemeClr>
                </a:solidFill>
                <a:effectLst/>
                <a:uLnTx/>
                <a:uFillTx/>
                <a:latin typeface="Lato"/>
                <a:ea typeface="Lato"/>
                <a:cs typeface="Lato"/>
                <a:sym typeface="Corbel"/>
              </a:rPr>
              <a:t>SPACE</a:t>
            </a:r>
            <a:endParaRPr kumimoji="0" lang="en-US" sz="3200" b="1" i="0" u="none" strike="noStrike" kern="1200" cap="none" spc="0" normalizeH="0" baseline="0" noProof="0">
              <a:ln>
                <a:noFill/>
              </a:ln>
              <a:solidFill>
                <a:schemeClr val="bg2">
                  <a:lumMod val="25000"/>
                </a:schemeClr>
              </a:solidFill>
              <a:effectLst/>
              <a:uLnTx/>
              <a:uFillTx/>
              <a:latin typeface="Lato"/>
              <a:ea typeface="Lato"/>
              <a:cs typeface="Lato"/>
            </a:endParaRPr>
          </a:p>
        </p:txBody>
      </p:sp>
      <p:sp>
        <p:nvSpPr>
          <p:cNvPr id="3" name="Text Placeholder 2">
            <a:extLst>
              <a:ext uri="{FF2B5EF4-FFF2-40B4-BE49-F238E27FC236}">
                <a16:creationId xmlns:a16="http://schemas.microsoft.com/office/drawing/2014/main" id="{DE48D188-3893-0245-B144-CF7EA2872EB5}"/>
              </a:ext>
            </a:extLst>
          </p:cNvPr>
          <p:cNvSpPr>
            <a:spLocks noGrp="1"/>
          </p:cNvSpPr>
          <p:nvPr>
            <p:ph type="body" sz="quarter" idx="4294967295"/>
          </p:nvPr>
        </p:nvSpPr>
        <p:spPr>
          <a:xfrm>
            <a:off x="776288" y="1638300"/>
            <a:ext cx="10691812" cy="4845050"/>
          </a:xfrm>
        </p:spPr>
        <p:txBody>
          <a:bodyPr vert="horz" lIns="91440" tIns="45720" rIns="91440" bIns="45720" rtlCol="0" anchor="t">
            <a:noAutofit/>
          </a:bodyPr>
          <a:lstStyle/>
          <a:p>
            <a:pPr marL="0" indent="0">
              <a:buNone/>
            </a:pPr>
            <a:r>
              <a:rPr lang="en-US" sz="1600">
                <a:ea typeface="Corbel"/>
                <a:cs typeface="Corbel"/>
                <a:sym typeface="Corbel"/>
              </a:rPr>
              <a:t>A</a:t>
            </a:r>
            <a:r>
              <a:rPr lang="en-US" sz="1600">
                <a:latin typeface="Lato"/>
                <a:ea typeface="Corbel"/>
                <a:cs typeface="Corbel"/>
                <a:sym typeface="Corbel"/>
              </a:rPr>
              <a:t>ttached are instructions on how to use RGL 101 and the 2nd-floor classrooms. They are also available on the </a:t>
            </a:r>
            <a:r>
              <a:rPr lang="en-US" sz="1600" u="sng">
                <a:latin typeface="Lato"/>
                <a:ea typeface="Corbel"/>
                <a:cs typeface="Corbel"/>
                <a:sym typeface="Corbel"/>
                <a:hlinkClick r:id="rId3">
                  <a:extLst>
                    <a:ext uri="{A12FA001-AC4F-418D-AE19-62706E023703}">
                      <ahyp:hlinkClr xmlns:ahyp="http://schemas.microsoft.com/office/drawing/2018/hyperlinkcolor" val="tx"/>
                    </a:ext>
                  </a:extLst>
                </a:hlinkClick>
              </a:rPr>
              <a:t>Price teaching site</a:t>
            </a:r>
            <a:r>
              <a:rPr lang="en-US" sz="1600">
                <a:latin typeface="Lato"/>
                <a:ea typeface="Corbel"/>
                <a:cs typeface="Corbel"/>
                <a:sym typeface="Corbel"/>
              </a:rPr>
              <a:t>. However, as previously mentioned, not all of the features are ready yet as we are still undergoing testing and configuration.</a:t>
            </a:r>
            <a:endParaRPr lang="en-US" sz="1600">
              <a:latin typeface="Lato"/>
              <a:ea typeface="Corbel"/>
              <a:cs typeface="Corbel"/>
            </a:endParaRPr>
          </a:p>
          <a:p>
            <a:pPr marL="0" indent="0">
              <a:buNone/>
            </a:pPr>
            <a:endParaRPr lang="en-US" sz="1600">
              <a:latin typeface="Lato"/>
              <a:ea typeface="Corbel"/>
              <a:cs typeface="Corbel"/>
            </a:endParaRPr>
          </a:p>
          <a:p>
            <a:pPr marL="0" indent="0">
              <a:buNone/>
            </a:pPr>
            <a:r>
              <a:rPr lang="en-US" sz="1600">
                <a:latin typeface="Lato"/>
                <a:ea typeface="Corbel"/>
                <a:cs typeface="Corbel"/>
                <a:sym typeface="Corbel"/>
              </a:rPr>
              <a:t>Once the rooms are complete, we will be holding in-person training and will create step-by-step video tutorials. I look forward to showing you some of the more innovative features when they become available.</a:t>
            </a:r>
            <a:endParaRPr lang="en-US" sz="1600">
              <a:latin typeface="Lato"/>
              <a:ea typeface="Corbel"/>
              <a:cs typeface="Corbel"/>
            </a:endParaRPr>
          </a:p>
          <a:p>
            <a:pPr marL="0" indent="0">
              <a:buNone/>
            </a:pPr>
            <a:endParaRPr lang="en-US" sz="1600">
              <a:latin typeface="Lato"/>
              <a:ea typeface="Corbel"/>
              <a:cs typeface="Corbel"/>
            </a:endParaRPr>
          </a:p>
          <a:p>
            <a:pPr marL="0" indent="0">
              <a:buNone/>
            </a:pPr>
            <a:r>
              <a:rPr lang="en-US" sz="1600">
                <a:latin typeface="Lato"/>
                <a:ea typeface="Corbel"/>
                <a:cs typeface="Corbel"/>
                <a:sym typeface="Corbel"/>
              </a:rPr>
              <a:t>However, one important note is that until we complete testing, laptop connections for personal computers in RGL are not yet working – only the in-room PC.  Therefore, you may want to bring your files on a USB key, save them to the M drive, or an online storage platform (e.g., Google Drive, Box, Dropbox, etc.).</a:t>
            </a:r>
            <a:endParaRPr lang="en-US" sz="1600">
              <a:latin typeface="Lato"/>
              <a:ea typeface="Corbel"/>
              <a:cs typeface="Corbel"/>
            </a:endParaRPr>
          </a:p>
          <a:p>
            <a:pPr marL="0" indent="0">
              <a:buNone/>
            </a:pPr>
            <a:endParaRPr lang="en-US" sz="1600">
              <a:latin typeface="Lato"/>
              <a:ea typeface="Corbel"/>
              <a:cs typeface="Corbel"/>
            </a:endParaRPr>
          </a:p>
          <a:p>
            <a:pPr marL="0" indent="0">
              <a:buNone/>
            </a:pPr>
            <a:r>
              <a:rPr lang="en-US" sz="1600">
                <a:latin typeface="Lato"/>
                <a:ea typeface="Corbel"/>
                <a:cs typeface="Corbel"/>
                <a:sym typeface="Corbel"/>
              </a:rPr>
              <a:t>Please review the attached documents before your class, and Anthony’s team from IT will be available for support.</a:t>
            </a:r>
            <a:endParaRPr lang="en-US" sz="1600">
              <a:latin typeface="Lato"/>
              <a:ea typeface="Corbel"/>
              <a:cs typeface="Corbel"/>
            </a:endParaRPr>
          </a:p>
          <a:p>
            <a:endParaRPr lang="en-US" sz="1600">
              <a:latin typeface="Lato"/>
              <a:ea typeface="Corbel"/>
              <a:cs typeface="Corbel"/>
            </a:endParaRPr>
          </a:p>
          <a:p>
            <a:pPr marL="0" indent="0">
              <a:buNone/>
            </a:pPr>
            <a:r>
              <a:rPr lang="en-US" sz="1600">
                <a:latin typeface="Lato"/>
                <a:ea typeface="Corbel"/>
                <a:cs typeface="Corbel"/>
                <a:sym typeface="Corbel"/>
              </a:rPr>
              <a:t>Information Technology Services (ITS) is still investigating issues with the USC Secure and Guest Wireless Networks that may have impacted your ability to connect to the networks as well as faculty to run the network in the new general-use classrooms. </a:t>
            </a:r>
            <a:endParaRPr lang="en-US" sz="1600">
              <a:latin typeface="Lato"/>
              <a:ea typeface="Corbel"/>
              <a:cs typeface="Corbel"/>
            </a:endParaRPr>
          </a:p>
        </p:txBody>
      </p:sp>
    </p:spTree>
    <p:extLst>
      <p:ext uri="{BB962C8B-B14F-4D97-AF65-F5344CB8AC3E}">
        <p14:creationId xmlns:p14="http://schemas.microsoft.com/office/powerpoint/2010/main" val="302731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5758" y="374870"/>
            <a:ext cx="10692343" cy="4466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2800" b="1" i="0" u="none" strike="noStrike" kern="1200" cap="none" spc="0" normalizeH="0" baseline="0" noProof="0">
                <a:ln>
                  <a:noFill/>
                </a:ln>
                <a:solidFill>
                  <a:schemeClr val="accent2"/>
                </a:solidFill>
                <a:effectLst/>
                <a:uLnTx/>
                <a:uFillTx/>
                <a:latin typeface="Lato"/>
                <a:ea typeface="Lato"/>
                <a:cs typeface="Lato"/>
                <a:sym typeface="Corbel"/>
              </a:rPr>
              <a:t>INCREASING </a:t>
            </a:r>
            <a:r>
              <a:rPr kumimoji="0" lang="en" sz="2800" b="1" i="0" u="none" strike="noStrike" kern="1200" cap="none" spc="0" normalizeH="0" baseline="0" noProof="0">
                <a:ln>
                  <a:noFill/>
                </a:ln>
                <a:solidFill>
                  <a:schemeClr val="bg2">
                    <a:lumMod val="25000"/>
                  </a:schemeClr>
                </a:solidFill>
                <a:effectLst/>
                <a:uLnTx/>
                <a:uFillTx/>
                <a:latin typeface="Lato"/>
                <a:ea typeface="Lato"/>
                <a:cs typeface="Lato"/>
                <a:sym typeface="Corbel"/>
              </a:rPr>
              <a:t>WHITE SPACE</a:t>
            </a:r>
            <a:r>
              <a:rPr kumimoji="0" lang="en" sz="2800" b="1" i="0" u="none" strike="noStrike" kern="1200" cap="none" spc="0" normalizeH="0" baseline="0" noProof="0">
                <a:ln>
                  <a:noFill/>
                </a:ln>
                <a:solidFill>
                  <a:schemeClr val="accent2"/>
                </a:solidFill>
                <a:effectLst/>
                <a:uLnTx/>
                <a:uFillTx/>
                <a:latin typeface="Lato"/>
                <a:ea typeface="Lato"/>
                <a:cs typeface="Lato"/>
                <a:sym typeface="Corbel"/>
              </a:rPr>
              <a:t> </a:t>
            </a:r>
            <a:endParaRPr kumimoji="0" lang="en" sz="2800" b="1" i="0" u="none" strike="noStrike" kern="1200" cap="none" spc="0" normalizeH="0" baseline="0" noProof="0">
              <a:ln>
                <a:noFill/>
              </a:ln>
              <a:solidFill>
                <a:schemeClr val="accent2"/>
              </a:solidFill>
              <a:effectLst/>
              <a:uLnTx/>
              <a:uFillTx/>
              <a:latin typeface="Lato"/>
              <a:ea typeface="Lato"/>
              <a:cs typeface="Lato"/>
            </a:endParaRPr>
          </a:p>
        </p:txBody>
      </p:sp>
      <p:sp>
        <p:nvSpPr>
          <p:cNvPr id="3" name="Text Placeholder 2">
            <a:extLst>
              <a:ext uri="{FF2B5EF4-FFF2-40B4-BE49-F238E27FC236}">
                <a16:creationId xmlns:a16="http://schemas.microsoft.com/office/drawing/2014/main" id="{DE48D188-3893-0245-B144-CF7EA2872EB5}"/>
              </a:ext>
            </a:extLst>
          </p:cNvPr>
          <p:cNvSpPr>
            <a:spLocks noGrp="1"/>
          </p:cNvSpPr>
          <p:nvPr>
            <p:ph type="body" sz="quarter" idx="4294967295"/>
          </p:nvPr>
        </p:nvSpPr>
        <p:spPr>
          <a:xfrm>
            <a:off x="775758" y="1869341"/>
            <a:ext cx="10692343" cy="4282843"/>
          </a:xfrm>
        </p:spPr>
        <p:txBody>
          <a:bodyPr vert="horz" lIns="91440" tIns="45720" rIns="91440" bIns="45720" rtlCol="0" anchor="t">
            <a:normAutofit/>
          </a:bodyPr>
          <a:lstStyle/>
          <a:p>
            <a:pPr marL="0" indent="0">
              <a:lnSpc>
                <a:spcPct val="150000"/>
              </a:lnSpc>
              <a:spcBef>
                <a:spcPts val="0"/>
              </a:spcBef>
              <a:buNone/>
            </a:pPr>
            <a:r>
              <a:rPr lang="en-US">
                <a:latin typeface="Lato Black"/>
                <a:ea typeface="Corbel"/>
                <a:cs typeface="Corbel"/>
                <a:sym typeface="Corbel"/>
              </a:rPr>
              <a:t>“…properly using white space between paragraphs and in the left and right margins has been proven to increase comprehension up to 20% […] </a:t>
            </a:r>
            <a:endParaRPr lang="en-US">
              <a:latin typeface="Lato Black"/>
              <a:ea typeface="Lato Black"/>
              <a:cs typeface="Lato Black"/>
            </a:endParaRPr>
          </a:p>
          <a:p>
            <a:pPr marL="0" lvl="0" indent="0">
              <a:lnSpc>
                <a:spcPct val="150000"/>
              </a:lnSpc>
              <a:spcBef>
                <a:spcPts val="0"/>
              </a:spcBef>
              <a:buNone/>
            </a:pPr>
            <a:endParaRPr lang="en-US">
              <a:latin typeface="Lato Black"/>
              <a:ea typeface="Corbel"/>
              <a:cs typeface="Corbel"/>
            </a:endParaRPr>
          </a:p>
          <a:p>
            <a:pPr marL="0" lvl="0" indent="0">
              <a:lnSpc>
                <a:spcPct val="150000"/>
              </a:lnSpc>
              <a:spcBef>
                <a:spcPts val="0"/>
              </a:spcBef>
              <a:buNone/>
            </a:pPr>
            <a:r>
              <a:rPr lang="en-US">
                <a:latin typeface="Lato Black"/>
                <a:ea typeface="Corbel"/>
                <a:cs typeface="Corbel"/>
                <a:sym typeface="Corbel"/>
              </a:rPr>
              <a:t>The skill of using white space lies in providing your users with a digestible amount of content, then stripping away extraneous details.” (Cao et al, 2015)</a:t>
            </a:r>
            <a:endParaRPr lang="en-US">
              <a:latin typeface="Lato Black"/>
              <a:ea typeface="Corbel"/>
              <a:cs typeface="Corbel"/>
            </a:endParaRPr>
          </a:p>
          <a:p>
            <a:pPr marL="0" lvl="0" indent="0">
              <a:lnSpc>
                <a:spcPct val="150000"/>
              </a:lnSpc>
              <a:spcBef>
                <a:spcPts val="0"/>
              </a:spcBef>
              <a:buNone/>
            </a:pPr>
            <a:endParaRPr lang="en-US">
              <a:latin typeface="Lato Black"/>
              <a:ea typeface="Lato Black"/>
              <a:cs typeface="Lato Black"/>
            </a:endParaRPr>
          </a:p>
          <a:p>
            <a:pPr marL="0" indent="0">
              <a:lnSpc>
                <a:spcPct val="150000"/>
              </a:lnSpc>
              <a:spcBef>
                <a:spcPts val="0"/>
              </a:spcBef>
              <a:buNone/>
            </a:pPr>
            <a:r>
              <a:rPr lang="en-US">
                <a:latin typeface="Lato Black"/>
                <a:ea typeface="Lato Black"/>
                <a:cs typeface="Lato Black"/>
                <a:sym typeface="Corbel"/>
              </a:rPr>
              <a:t>Learn More: </a:t>
            </a:r>
            <a:r>
              <a:rPr lang="en-US" sz="2000" u="sng">
                <a:solidFill>
                  <a:srgbClr val="1155CC"/>
                </a:solidFill>
                <a:latin typeface="Lato Black"/>
                <a:ea typeface="Corbel"/>
                <a:cs typeface="Corbel"/>
                <a:sym typeface="Corbel"/>
                <a:hlinkClick r:id="rId3">
                  <a:extLst>
                    <a:ext uri="{A12FA001-AC4F-418D-AE19-62706E023703}">
                      <ahyp:hlinkClr xmlns:ahyp="http://schemas.microsoft.com/office/drawing/2018/hyperlinkcolor" val="tx"/>
                    </a:ext>
                  </a:extLst>
                </a:hlinkClick>
              </a:rPr>
              <a:t>Why White Space is Crucial to UX Design</a:t>
            </a:r>
            <a:endParaRPr lang="en-US">
              <a:latin typeface="Lato Black"/>
              <a:ea typeface="Lato Black"/>
              <a:cs typeface="Lato Black"/>
            </a:endParaRPr>
          </a:p>
          <a:p>
            <a:pPr marL="0" indent="0">
              <a:buNone/>
            </a:pPr>
            <a:endParaRPr lang="en-US">
              <a:latin typeface="Lato Black"/>
              <a:ea typeface="Lato Black"/>
              <a:cs typeface="Lato Black"/>
            </a:endParaRPr>
          </a:p>
        </p:txBody>
      </p:sp>
      <p:sp>
        <p:nvSpPr>
          <p:cNvPr id="4" name="TextBox 3">
            <a:extLst>
              <a:ext uri="{FF2B5EF4-FFF2-40B4-BE49-F238E27FC236}">
                <a16:creationId xmlns:a16="http://schemas.microsoft.com/office/drawing/2014/main" id="{020D437C-F9BF-671A-D35B-9B834125A723}"/>
              </a:ext>
            </a:extLst>
          </p:cNvPr>
          <p:cNvSpPr txBox="1"/>
          <p:nvPr/>
        </p:nvSpPr>
        <p:spPr>
          <a:xfrm>
            <a:off x="821724" y="832022"/>
            <a:ext cx="79536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2">
                    <a:lumMod val="25000"/>
                  </a:schemeClr>
                </a:solidFill>
                <a:latin typeface="Lato"/>
              </a:rPr>
              <a:t>LEADS TO 20% MORE COMPREHENSION! </a:t>
            </a:r>
            <a:r>
              <a:rPr lang="en-US" sz="2000">
                <a:solidFill>
                  <a:schemeClr val="bg2">
                    <a:lumMod val="25000"/>
                  </a:schemeClr>
                </a:solidFill>
                <a:latin typeface="Lato"/>
                <a:ea typeface="Lato"/>
                <a:cs typeface="Lato"/>
              </a:rPr>
              <a:t>​</a:t>
            </a:r>
            <a:endParaRPr lang="en-US" sz="2000">
              <a:solidFill>
                <a:schemeClr val="bg2">
                  <a:lumMod val="25000"/>
                </a:schemeClr>
              </a:solidFill>
            </a:endParaRPr>
          </a:p>
        </p:txBody>
      </p:sp>
    </p:spTree>
    <p:extLst>
      <p:ext uri="{BB962C8B-B14F-4D97-AF65-F5344CB8AC3E}">
        <p14:creationId xmlns:p14="http://schemas.microsoft.com/office/powerpoint/2010/main" val="3676706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12207-6E1D-8B43-A21A-B0B45CB5623E}"/>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US" sz="3200" b="1" i="0" u="none" strike="noStrike" kern="1200" cap="none" spc="0" normalizeH="0" baseline="0" noProof="0">
                <a:ln>
                  <a:noFill/>
                </a:ln>
                <a:solidFill>
                  <a:schemeClr val="accent2"/>
                </a:solidFill>
                <a:effectLst/>
                <a:uLnTx/>
                <a:uFillTx/>
                <a:latin typeface="Lato"/>
                <a:ea typeface="Lato"/>
                <a:cs typeface="Lato"/>
              </a:rPr>
              <a:t>ACCESSIBILITY </a:t>
            </a:r>
            <a:r>
              <a:rPr kumimoji="0" lang="en-US" sz="2400" b="1" i="0" u="none" strike="noStrike" kern="1200" cap="none" spc="0" normalizeH="0" baseline="0" noProof="0">
                <a:ln>
                  <a:noFill/>
                </a:ln>
                <a:solidFill>
                  <a:schemeClr val="accent2"/>
                </a:solidFill>
                <a:effectLst/>
                <a:uLnTx/>
                <a:uFillTx/>
                <a:latin typeface="Lato"/>
                <a:ea typeface="Lato"/>
                <a:cs typeface="Lato"/>
              </a:rPr>
              <a:t>VS</a:t>
            </a:r>
            <a:r>
              <a:rPr kumimoji="0" lang="en-US" sz="3200" b="1" i="0" u="none" strike="noStrike" kern="1200" cap="none" spc="0" normalizeH="0" baseline="0" noProof="0">
                <a:ln>
                  <a:noFill/>
                </a:ln>
                <a:solidFill>
                  <a:schemeClr val="accent2"/>
                </a:solidFill>
                <a:effectLst/>
                <a:uLnTx/>
                <a:uFillTx/>
                <a:latin typeface="Lato"/>
                <a:ea typeface="Lato"/>
                <a:cs typeface="Lato"/>
              </a:rPr>
              <a:t> </a:t>
            </a:r>
            <a:r>
              <a:rPr kumimoji="0" lang="en-US" sz="3200" b="1" i="0" u="none" strike="noStrike" kern="1200" cap="none" spc="0" normalizeH="0" baseline="0" noProof="0">
                <a:ln>
                  <a:noFill/>
                </a:ln>
                <a:solidFill>
                  <a:schemeClr val="bg2">
                    <a:lumMod val="25000"/>
                  </a:schemeClr>
                </a:solidFill>
                <a:effectLst/>
                <a:uLnTx/>
                <a:uFillTx/>
                <a:latin typeface="Lato"/>
                <a:ea typeface="Lato"/>
                <a:cs typeface="Lato"/>
              </a:rPr>
              <a:t>USABILITY</a:t>
            </a:r>
          </a:p>
        </p:txBody>
      </p:sp>
      <p:pic>
        <p:nvPicPr>
          <p:cNvPr id="6" name="Picture 5" descr="&quot; &quot;">
            <a:extLst>
              <a:ext uri="{FF2B5EF4-FFF2-40B4-BE49-F238E27FC236}">
                <a16:creationId xmlns:a16="http://schemas.microsoft.com/office/drawing/2014/main" id="{60EB0140-0383-B642-8759-9A4507C53BD3}"/>
              </a:ext>
            </a:extLst>
          </p:cNvPr>
          <p:cNvPicPr>
            <a:picLocks noChangeAspect="1"/>
          </p:cNvPicPr>
          <p:nvPr/>
        </p:nvPicPr>
        <p:blipFill>
          <a:blip r:embed="rId3"/>
          <a:stretch>
            <a:fillRect/>
          </a:stretch>
        </p:blipFill>
        <p:spPr>
          <a:xfrm>
            <a:off x="4153052" y="4333205"/>
            <a:ext cx="3092875" cy="2524795"/>
          </a:xfrm>
          <a:prstGeom prst="rect">
            <a:avLst/>
          </a:prstGeom>
        </p:spPr>
      </p:pic>
      <p:sp>
        <p:nvSpPr>
          <p:cNvPr id="4" name="Text Placeholder 2">
            <a:extLst>
              <a:ext uri="{FF2B5EF4-FFF2-40B4-BE49-F238E27FC236}">
                <a16:creationId xmlns:a16="http://schemas.microsoft.com/office/drawing/2014/main" id="{496FD5BA-1782-0C47-8A22-71BF47D2DD10}"/>
              </a:ext>
            </a:extLst>
          </p:cNvPr>
          <p:cNvSpPr>
            <a:spLocks noGrp="1"/>
          </p:cNvSpPr>
          <p:nvPr>
            <p:ph type="body" sz="quarter" idx="21"/>
          </p:nvPr>
        </p:nvSpPr>
        <p:spPr>
          <a:xfrm>
            <a:off x="775758" y="1621610"/>
            <a:ext cx="4710642" cy="4308135"/>
          </a:xfrm>
        </p:spPr>
        <p:txBody>
          <a:bodyPr vert="horz" lIns="91440" tIns="45720" rIns="91440" bIns="45720" rtlCol="0" anchor="t">
            <a:normAutofit/>
          </a:bodyPr>
          <a:lstStyle/>
          <a:p>
            <a:pPr marL="0" indent="0">
              <a:lnSpc>
                <a:spcPct val="150000"/>
              </a:lnSpc>
              <a:buNone/>
            </a:pPr>
            <a:r>
              <a:rPr lang="en-US">
                <a:latin typeface="Lato"/>
                <a:ea typeface="Lato"/>
                <a:cs typeface="Lato"/>
                <a:sym typeface="Corbel"/>
              </a:rPr>
              <a:t>Accessibility</a:t>
            </a:r>
          </a:p>
          <a:p>
            <a:pPr>
              <a:lnSpc>
                <a:spcPct val="150000"/>
              </a:lnSpc>
            </a:pPr>
            <a:r>
              <a:rPr lang="en-US" b="0">
                <a:latin typeface="Lato"/>
                <a:ea typeface="Lato"/>
                <a:cs typeface="Lato"/>
                <a:sym typeface="Corbel"/>
              </a:rPr>
              <a:t>Documents are formatted with titles and headings</a:t>
            </a:r>
            <a:endParaRPr lang="en-US" b="0">
              <a:latin typeface="Lato"/>
              <a:ea typeface="Lato"/>
              <a:cs typeface="Lato"/>
            </a:endParaRPr>
          </a:p>
          <a:p>
            <a:pPr>
              <a:lnSpc>
                <a:spcPct val="150000"/>
              </a:lnSpc>
            </a:pPr>
            <a:r>
              <a:rPr lang="en-US" b="0">
                <a:latin typeface="Lato"/>
                <a:ea typeface="Lato"/>
                <a:cs typeface="Lato"/>
                <a:sym typeface="Corbel"/>
              </a:rPr>
              <a:t>Closed captioning and / or scripts provided for embedded media</a:t>
            </a:r>
            <a:endParaRPr lang="en-US" b="0">
              <a:latin typeface="Lato"/>
              <a:ea typeface="Lato"/>
              <a:cs typeface="Lato"/>
            </a:endParaRPr>
          </a:p>
          <a:p>
            <a:pPr>
              <a:lnSpc>
                <a:spcPct val="150000"/>
              </a:lnSpc>
            </a:pPr>
            <a:r>
              <a:rPr lang="en-US" b="0">
                <a:latin typeface="Lato"/>
                <a:ea typeface="Lato"/>
                <a:cs typeface="Lato"/>
                <a:sym typeface="Corbel"/>
              </a:rPr>
              <a:t>Images are described and can be read by assistive technology</a:t>
            </a:r>
            <a:endParaRPr lang="en-US" b="0">
              <a:latin typeface="Lato"/>
              <a:ea typeface="Lato"/>
              <a:cs typeface="Lato"/>
            </a:endParaRPr>
          </a:p>
          <a:p>
            <a:endParaRPr lang="en-US"/>
          </a:p>
        </p:txBody>
      </p:sp>
      <p:sp>
        <p:nvSpPr>
          <p:cNvPr id="5" name="Text Placeholder 2">
            <a:extLst>
              <a:ext uri="{FF2B5EF4-FFF2-40B4-BE49-F238E27FC236}">
                <a16:creationId xmlns:a16="http://schemas.microsoft.com/office/drawing/2014/main" id="{8CA8EA56-7A9A-1044-9E7F-AD311B3FB866}"/>
              </a:ext>
            </a:extLst>
          </p:cNvPr>
          <p:cNvSpPr txBox="1">
            <a:spLocks/>
          </p:cNvSpPr>
          <p:nvPr/>
        </p:nvSpPr>
        <p:spPr>
          <a:xfrm>
            <a:off x="6121929" y="1621610"/>
            <a:ext cx="5488180" cy="3643116"/>
          </a:xfrm>
          <a:prstGeom prst="rect">
            <a:avLst/>
          </a:prstGeom>
        </p:spPr>
        <p:txBody>
          <a:bodyPr vert="horz" lIns="91440" tIns="45720" rIns="91440" bIns="45720" rtlCol="0" anchor="t">
            <a:normAutofit/>
          </a:bodyPr>
          <a:lstStyle>
            <a:lvl1pPr marL="257175" indent="-257175" algn="l" defTabSz="342900" rtl="0" eaLnBrk="1" latinLnBrk="0" hangingPunct="1">
              <a:lnSpc>
                <a:spcPct val="100000"/>
              </a:lnSpc>
              <a:spcBef>
                <a:spcPts val="576"/>
              </a:spcBef>
              <a:spcAft>
                <a:spcPts val="0"/>
              </a:spcAft>
              <a:buFont typeface="Arial" panose="020B0604020202020204" pitchFamily="34" charset="0"/>
              <a:buChar char="•"/>
              <a:defRPr sz="2000" b="1" kern="1200">
                <a:solidFill>
                  <a:srgbClr val="000000"/>
                </a:solidFill>
                <a:latin typeface="+mn-lt"/>
                <a:ea typeface="+mn-ea"/>
                <a:cs typeface="+mn-cs"/>
              </a:defRPr>
            </a:lvl1pPr>
            <a:lvl2pPr marL="555498" indent="-212598" algn="l" defTabSz="342900" rtl="0" eaLnBrk="1" latinLnBrk="0" hangingPunct="1">
              <a:lnSpc>
                <a:spcPct val="100000"/>
              </a:lnSpc>
              <a:spcBef>
                <a:spcPts val="150"/>
              </a:spcBef>
              <a:spcAft>
                <a:spcPts val="0"/>
              </a:spcAft>
              <a:buSzPct val="125000"/>
              <a:buFont typeface="Arial" panose="020B0604020202020204" pitchFamily="34" charset="0"/>
              <a:buChar char="‒"/>
              <a:defRPr sz="2000" b="0" kern="1200">
                <a:solidFill>
                  <a:schemeClr val="accent2"/>
                </a:solidFill>
                <a:latin typeface="+mn-lt"/>
                <a:ea typeface="+mn-ea"/>
                <a:cs typeface="+mn-cs"/>
              </a:defRPr>
            </a:lvl2pPr>
            <a:lvl3pPr marL="857250" indent="-171450" algn="l" defTabSz="342900" rtl="0" eaLnBrk="1" latinLnBrk="0" hangingPunct="1">
              <a:lnSpc>
                <a:spcPct val="100000"/>
              </a:lnSpc>
              <a:spcBef>
                <a:spcPts val="432"/>
              </a:spcBef>
              <a:spcAft>
                <a:spcPts val="0"/>
              </a:spcAft>
              <a:buSzPct val="100000"/>
              <a:buFont typeface="Arial" panose="020B0604020202020204" pitchFamily="34" charset="0"/>
              <a:buChar char="•"/>
              <a:defRPr sz="2000" b="1" kern="1200">
                <a:solidFill>
                  <a:srgbClr val="000000"/>
                </a:solidFill>
                <a:latin typeface="+mn-lt"/>
                <a:ea typeface="+mn-ea"/>
                <a:cs typeface="+mn-cs"/>
              </a:defRPr>
            </a:lvl3pPr>
            <a:lvl4pPr marL="1200150" indent="-171450" algn="l" defTabSz="342900" rtl="0" eaLnBrk="1" latinLnBrk="0" hangingPunct="1">
              <a:lnSpc>
                <a:spcPct val="100000"/>
              </a:lnSpc>
              <a:spcBef>
                <a:spcPts val="360"/>
              </a:spcBef>
              <a:spcAft>
                <a:spcPts val="0"/>
              </a:spcAft>
              <a:buFont typeface="Arial" panose="020B0604020202020204" pitchFamily="34" charset="0"/>
              <a:buChar char="―"/>
              <a:defRPr sz="2000" b="1" kern="1200">
                <a:solidFill>
                  <a:srgbClr val="000000"/>
                </a:solidFill>
                <a:latin typeface="+mn-lt"/>
                <a:ea typeface="+mn-ea"/>
                <a:cs typeface="+mn-cs"/>
              </a:defRPr>
            </a:lvl4pPr>
            <a:lvl5pPr marL="1543050" indent="-171450" algn="l" defTabSz="342900" rtl="0" eaLnBrk="1" latinLnBrk="0" hangingPunct="1">
              <a:lnSpc>
                <a:spcPct val="100000"/>
              </a:lnSpc>
              <a:spcBef>
                <a:spcPts val="324"/>
              </a:spcBef>
              <a:spcAft>
                <a:spcPts val="0"/>
              </a:spcAft>
              <a:buFont typeface="Arial" panose="020B0604020202020204" pitchFamily="34" charset="0"/>
              <a:buChar char="•"/>
              <a:defRPr sz="2000" b="1"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150000"/>
              </a:lnSpc>
              <a:buNone/>
            </a:pPr>
            <a:r>
              <a:rPr lang="en-US">
                <a:latin typeface="Lato"/>
                <a:ea typeface="Lato"/>
                <a:cs typeface="Lato"/>
                <a:sym typeface="Corbel"/>
              </a:rPr>
              <a:t>Usability</a:t>
            </a:r>
          </a:p>
          <a:p>
            <a:pPr>
              <a:lnSpc>
                <a:spcPct val="150000"/>
              </a:lnSpc>
            </a:pPr>
            <a:r>
              <a:rPr lang="en-US" b="0">
                <a:latin typeface="Lato"/>
                <a:ea typeface="Lato"/>
                <a:cs typeface="Lato"/>
                <a:sym typeface="Corbel"/>
              </a:rPr>
              <a:t>Videos embedded or directed links to videos</a:t>
            </a:r>
            <a:endParaRPr lang="en-US" b="0">
              <a:latin typeface="Lato"/>
              <a:ea typeface="Lato"/>
              <a:cs typeface="Lato"/>
            </a:endParaRPr>
          </a:p>
          <a:p>
            <a:pPr>
              <a:lnSpc>
                <a:spcPct val="150000"/>
              </a:lnSpc>
            </a:pPr>
            <a:r>
              <a:rPr lang="en-US" b="0">
                <a:latin typeface="Lato"/>
                <a:ea typeface="Lato"/>
                <a:cs typeface="Lato"/>
                <a:sym typeface="Corbel"/>
              </a:rPr>
              <a:t>Longer text is broken up into smaller pieces</a:t>
            </a:r>
            <a:endParaRPr lang="en-US" b="0">
              <a:latin typeface="Lato"/>
              <a:ea typeface="Lato"/>
              <a:cs typeface="Lato"/>
            </a:endParaRPr>
          </a:p>
          <a:p>
            <a:pPr>
              <a:lnSpc>
                <a:spcPct val="150000"/>
              </a:lnSpc>
            </a:pPr>
            <a:r>
              <a:rPr lang="en-US" b="0">
                <a:latin typeface="Lato"/>
                <a:ea typeface="Lato"/>
                <a:cs typeface="Lato"/>
                <a:sym typeface="Corbel"/>
              </a:rPr>
              <a:t>Materials are organized in folders</a:t>
            </a:r>
            <a:endParaRPr lang="en-US" b="0">
              <a:latin typeface="Lato"/>
              <a:ea typeface="Lato"/>
              <a:cs typeface="Lato"/>
            </a:endParaRPr>
          </a:p>
          <a:p>
            <a:pPr marL="0" indent="0">
              <a:buNone/>
            </a:pPr>
            <a:endParaRPr lang="en-US"/>
          </a:p>
        </p:txBody>
      </p:sp>
      <p:cxnSp>
        <p:nvCxnSpPr>
          <p:cNvPr id="7" name="Straight Connector 6">
            <a:extLst>
              <a:ext uri="{FF2B5EF4-FFF2-40B4-BE49-F238E27FC236}">
                <a16:creationId xmlns:a16="http://schemas.microsoft.com/office/drawing/2014/main" id="{DEA4F4B9-9A79-33F0-369C-E919BB44E5E1}"/>
              </a:ext>
              <a:ext uri="{C183D7F6-B498-43B3-948B-1728B52AA6E4}">
                <adec:decorative xmlns:adec="http://schemas.microsoft.com/office/drawing/2017/decorative" val="1"/>
              </a:ext>
            </a:extLst>
          </p:cNvPr>
          <p:cNvCxnSpPr/>
          <p:nvPr/>
        </p:nvCxnSpPr>
        <p:spPr>
          <a:xfrm flipV="1">
            <a:off x="826269" y="1428985"/>
            <a:ext cx="10841181" cy="70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46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C183D7F6-B498-43B3-948B-1728B52AA6E4}">
                <adec:decorative xmlns:adec="http://schemas.microsoft.com/office/drawing/2017/decorative" val="1"/>
              </a:ext>
            </a:extLst>
          </p:cNvPr>
          <p:cNvCxnSpPr/>
          <p:nvPr/>
        </p:nvCxnSpPr>
        <p:spPr>
          <a:xfrm>
            <a:off x="791633" y="3047770"/>
            <a:ext cx="0" cy="7624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descr="1. ADA Basics (review) 2.  building in accessibility common issues. 3. Applying accessibility Making your events inclusive. 4. Where to start 5. Materials and resources.">
            <a:extLst>
              <a:ext uri="{C183D7F6-B498-43B3-948B-1728B52AA6E4}">
                <adec:decorative xmlns:adec="http://schemas.microsoft.com/office/drawing/2017/decorative" val="0"/>
              </a:ext>
            </a:extLst>
          </p:cNvPr>
          <p:cNvGrpSpPr/>
          <p:nvPr/>
        </p:nvGrpSpPr>
        <p:grpSpPr>
          <a:xfrm>
            <a:off x="6950454" y="1446280"/>
            <a:ext cx="4111623" cy="3960222"/>
            <a:chOff x="5212841" y="1084709"/>
            <a:chExt cx="2241213" cy="2970172"/>
          </a:xfrm>
        </p:grpSpPr>
        <p:sp>
          <p:nvSpPr>
            <p:cNvPr id="6" name="TextBox 5"/>
            <p:cNvSpPr txBox="1"/>
            <p:nvPr/>
          </p:nvSpPr>
          <p:spPr>
            <a:xfrm>
              <a:off x="5809289" y="1088301"/>
              <a:ext cx="1644765" cy="208279"/>
            </a:xfrm>
            <a:prstGeom prst="rect">
              <a:avLst/>
            </a:prstGeom>
            <a:noFill/>
          </p:spPr>
          <p:txBody>
            <a:bodyPr wrap="square" lIns="0" tIns="0" rIns="0" bIns="0" rtlCol="0">
              <a:spAutoFit/>
            </a:bodyPr>
            <a:lstStyle/>
            <a:p>
              <a:pPr>
                <a:lnSpc>
                  <a:spcPct val="110000"/>
                </a:lnSpc>
              </a:pPr>
              <a:r>
                <a:rPr lang="en-US" b="1">
                  <a:latin typeface="Lato" panose="020F0502020204030203" pitchFamily="34" charset="0"/>
                  <a:cs typeface="Poppins SemiBold" panose="02000000000000000000" pitchFamily="2" charset="0"/>
                </a:rPr>
                <a:t>ADA Basics (Why it Matters)</a:t>
              </a:r>
            </a:p>
          </p:txBody>
        </p:sp>
        <p:sp>
          <p:nvSpPr>
            <p:cNvPr id="9" name="TextBox 8"/>
            <p:cNvSpPr txBox="1"/>
            <p:nvPr/>
          </p:nvSpPr>
          <p:spPr>
            <a:xfrm>
              <a:off x="5809289" y="1757538"/>
              <a:ext cx="1644765" cy="436803"/>
            </a:xfrm>
            <a:prstGeom prst="rect">
              <a:avLst/>
            </a:prstGeom>
            <a:noFill/>
          </p:spPr>
          <p:txBody>
            <a:bodyPr wrap="square" lIns="0" tIns="0" rIns="0" bIns="0" rtlCol="0" anchor="t">
              <a:spAutoFit/>
            </a:bodyPr>
            <a:lstStyle/>
            <a:p>
              <a:pPr>
                <a:lnSpc>
                  <a:spcPct val="110000"/>
                </a:lnSpc>
              </a:pPr>
              <a:r>
                <a:rPr lang="en-US" b="1">
                  <a:latin typeface="Lato"/>
                  <a:ea typeface="Lato"/>
                  <a:cs typeface="Poppins SemiBold"/>
                </a:rPr>
                <a:t>Building in Accessibility Common Issues</a:t>
              </a:r>
              <a:endParaRPr lang="en-US" b="1">
                <a:latin typeface="Lato" panose="020F0502020204030203" pitchFamily="34" charset="0"/>
                <a:ea typeface="Lato"/>
                <a:cs typeface="Poppins SemiBold" panose="02000000000000000000" pitchFamily="2" charset="0"/>
              </a:endParaRPr>
            </a:p>
          </p:txBody>
        </p:sp>
        <p:sp>
          <p:nvSpPr>
            <p:cNvPr id="12" name="TextBox 11"/>
            <p:cNvSpPr txBox="1"/>
            <p:nvPr/>
          </p:nvSpPr>
          <p:spPr>
            <a:xfrm>
              <a:off x="5809289" y="2411771"/>
              <a:ext cx="1644765" cy="436803"/>
            </a:xfrm>
            <a:prstGeom prst="rect">
              <a:avLst/>
            </a:prstGeom>
            <a:noFill/>
          </p:spPr>
          <p:txBody>
            <a:bodyPr wrap="square" lIns="0" tIns="0" rIns="0" bIns="0" rtlCol="0" anchor="t">
              <a:spAutoFit/>
            </a:bodyPr>
            <a:lstStyle/>
            <a:p>
              <a:pPr>
                <a:lnSpc>
                  <a:spcPct val="110000"/>
                </a:lnSpc>
              </a:pPr>
              <a:r>
                <a:rPr lang="en-US" b="1">
                  <a:latin typeface="Lato"/>
                  <a:ea typeface="Lato"/>
                  <a:cs typeface="Poppins SemiBold"/>
                </a:rPr>
                <a:t>Applying Accessibility</a:t>
              </a:r>
              <a:endParaRPr lang="en-US" b="1">
                <a:latin typeface="Lato" panose="020F0502020204030203" pitchFamily="34" charset="0"/>
                <a:ea typeface="Lato"/>
                <a:cs typeface="Poppins SemiBold" panose="02000000000000000000" pitchFamily="2" charset="0"/>
              </a:endParaRPr>
            </a:p>
            <a:p>
              <a:pPr>
                <a:lnSpc>
                  <a:spcPct val="110000"/>
                </a:lnSpc>
              </a:pPr>
              <a:r>
                <a:rPr lang="en-US" b="1">
                  <a:latin typeface="Lato"/>
                  <a:ea typeface="Lato"/>
                  <a:cs typeface="Poppins SemiBold"/>
                </a:rPr>
                <a:t>Making your Events Inclusive</a:t>
              </a:r>
              <a:endParaRPr lang="en-US" b="1">
                <a:latin typeface="Lato" panose="020F0502020204030203" pitchFamily="34" charset="0"/>
                <a:ea typeface="Lato"/>
                <a:cs typeface="Poppins SemiBold" panose="02000000000000000000" pitchFamily="2" charset="0"/>
              </a:endParaRPr>
            </a:p>
          </p:txBody>
        </p:sp>
        <p:sp>
          <p:nvSpPr>
            <p:cNvPr id="15" name="TextBox 14"/>
            <p:cNvSpPr txBox="1"/>
            <p:nvPr/>
          </p:nvSpPr>
          <p:spPr>
            <a:xfrm>
              <a:off x="5809289" y="3066004"/>
              <a:ext cx="1644765" cy="208279"/>
            </a:xfrm>
            <a:prstGeom prst="rect">
              <a:avLst/>
            </a:prstGeom>
            <a:noFill/>
          </p:spPr>
          <p:txBody>
            <a:bodyPr wrap="square" lIns="0" tIns="0" rIns="0" bIns="0" rtlCol="0" anchor="t">
              <a:spAutoFit/>
            </a:bodyPr>
            <a:lstStyle/>
            <a:p>
              <a:pPr>
                <a:lnSpc>
                  <a:spcPct val="110000"/>
                </a:lnSpc>
              </a:pPr>
              <a:r>
                <a:rPr lang="en-US" b="1">
                  <a:latin typeface="Lato"/>
                  <a:ea typeface="Lato"/>
                  <a:cs typeface="Poppins SemiBold"/>
                </a:rPr>
                <a:t>Where To Start</a:t>
              </a:r>
              <a:endParaRPr lang="en-US" b="1">
                <a:latin typeface="Lato" panose="020F0502020204030203" pitchFamily="34" charset="0"/>
                <a:cs typeface="Poppins SemiBold" panose="02000000000000000000" pitchFamily="2" charset="0"/>
              </a:endParaRPr>
            </a:p>
          </p:txBody>
        </p:sp>
        <p:sp>
          <p:nvSpPr>
            <p:cNvPr id="18" name="TextBox 17"/>
            <p:cNvSpPr txBox="1"/>
            <p:nvPr/>
          </p:nvSpPr>
          <p:spPr>
            <a:xfrm>
              <a:off x="5809289" y="3720237"/>
              <a:ext cx="1644765" cy="208279"/>
            </a:xfrm>
            <a:prstGeom prst="rect">
              <a:avLst/>
            </a:prstGeom>
            <a:noFill/>
          </p:spPr>
          <p:txBody>
            <a:bodyPr wrap="square" lIns="0" tIns="0" rIns="0" bIns="0" rtlCol="0">
              <a:spAutoFit/>
            </a:bodyPr>
            <a:lstStyle/>
            <a:p>
              <a:pPr>
                <a:lnSpc>
                  <a:spcPct val="110000"/>
                </a:lnSpc>
              </a:pPr>
              <a:r>
                <a:rPr lang="en-US" b="1">
                  <a:latin typeface="Lato" panose="020F0502020204030203" pitchFamily="34" charset="0"/>
                  <a:cs typeface="Poppins SemiBold" panose="02000000000000000000" pitchFamily="2" charset="0"/>
                </a:rPr>
                <a:t>Materials &amp; Resources</a:t>
              </a:r>
            </a:p>
          </p:txBody>
        </p:sp>
        <p:grpSp>
          <p:nvGrpSpPr>
            <p:cNvPr id="53" name="Group 52"/>
            <p:cNvGrpSpPr/>
            <p:nvPr/>
          </p:nvGrpSpPr>
          <p:grpSpPr>
            <a:xfrm>
              <a:off x="5212841" y="1084709"/>
              <a:ext cx="345738" cy="345738"/>
              <a:chOff x="4967307" y="1084709"/>
              <a:chExt cx="345738" cy="345738"/>
            </a:xfrm>
          </p:grpSpPr>
          <p:sp>
            <p:nvSpPr>
              <p:cNvPr id="8" name="Oval 7"/>
              <p:cNvSpPr/>
              <p:nvPr/>
            </p:nvSpPr>
            <p:spPr>
              <a:xfrm>
                <a:off x="4967307" y="1084709"/>
                <a:ext cx="34573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TextBox 6" descr="1"/>
              <p:cNvSpPr txBox="1"/>
              <p:nvPr/>
            </p:nvSpPr>
            <p:spPr>
              <a:xfrm>
                <a:off x="4979964" y="1165245"/>
                <a:ext cx="320425" cy="184666"/>
              </a:xfrm>
              <a:prstGeom prst="rect">
                <a:avLst/>
              </a:prstGeom>
              <a:noFill/>
              <a:ln>
                <a:noFill/>
              </a:ln>
            </p:spPr>
            <p:txBody>
              <a:bodyPr wrap="square" lIns="0" tIns="0" rIns="0" bIns="0" rtlCol="0">
                <a:spAutoFit/>
              </a:bodyPr>
              <a:lstStyle/>
              <a:p>
                <a:pPr algn="ctr"/>
                <a:r>
                  <a:rPr lang="en-US" sz="1600" b="1" spc="27">
                    <a:solidFill>
                      <a:schemeClr val="bg1"/>
                    </a:solidFill>
                    <a:latin typeface="Lato" panose="020F0502020204030203" pitchFamily="34" charset="0"/>
                    <a:cs typeface="Poppins SemiBold" panose="02000000000000000000" pitchFamily="2" charset="0"/>
                  </a:rPr>
                  <a:t>01</a:t>
                </a:r>
              </a:p>
            </p:txBody>
          </p:sp>
        </p:grpSp>
        <p:sp>
          <p:nvSpPr>
            <p:cNvPr id="11" name="Oval 10"/>
            <p:cNvSpPr/>
            <p:nvPr/>
          </p:nvSpPr>
          <p:spPr>
            <a:xfrm>
              <a:off x="5212841" y="1740817"/>
              <a:ext cx="34573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 name="TextBox 9" descr="2"/>
            <p:cNvSpPr txBox="1"/>
            <p:nvPr/>
          </p:nvSpPr>
          <p:spPr>
            <a:xfrm>
              <a:off x="5225498" y="1821353"/>
              <a:ext cx="320425" cy="184666"/>
            </a:xfrm>
            <a:prstGeom prst="rect">
              <a:avLst/>
            </a:prstGeom>
            <a:noFill/>
            <a:ln>
              <a:noFill/>
            </a:ln>
          </p:spPr>
          <p:txBody>
            <a:bodyPr wrap="square" lIns="0" tIns="0" rIns="0" bIns="0" rtlCol="0">
              <a:spAutoFit/>
            </a:bodyPr>
            <a:lstStyle/>
            <a:p>
              <a:pPr algn="ctr"/>
              <a:r>
                <a:rPr lang="en-US" sz="1600" b="1" spc="27">
                  <a:solidFill>
                    <a:schemeClr val="bg1"/>
                  </a:solidFill>
                  <a:latin typeface="Lato" panose="020F0502020204030203" pitchFamily="34" charset="0"/>
                  <a:cs typeface="Poppins SemiBold" panose="02000000000000000000" pitchFamily="2" charset="0"/>
                </a:rPr>
                <a:t>02</a:t>
              </a:r>
            </a:p>
          </p:txBody>
        </p:sp>
        <p:sp>
          <p:nvSpPr>
            <p:cNvPr id="14" name="Oval 13"/>
            <p:cNvSpPr/>
            <p:nvPr/>
          </p:nvSpPr>
          <p:spPr>
            <a:xfrm>
              <a:off x="5212841" y="2396926"/>
              <a:ext cx="34573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3" name="TextBox 12" descr="3"/>
            <p:cNvSpPr txBox="1"/>
            <p:nvPr/>
          </p:nvSpPr>
          <p:spPr>
            <a:xfrm>
              <a:off x="5225498" y="2477462"/>
              <a:ext cx="320425" cy="184666"/>
            </a:xfrm>
            <a:prstGeom prst="rect">
              <a:avLst/>
            </a:prstGeom>
            <a:noFill/>
            <a:ln>
              <a:noFill/>
            </a:ln>
          </p:spPr>
          <p:txBody>
            <a:bodyPr wrap="square" lIns="0" tIns="0" rIns="0" bIns="0" rtlCol="0">
              <a:spAutoFit/>
            </a:bodyPr>
            <a:lstStyle/>
            <a:p>
              <a:pPr algn="ctr"/>
              <a:r>
                <a:rPr lang="en-US" sz="1600" b="1" spc="27">
                  <a:solidFill>
                    <a:schemeClr val="bg1"/>
                  </a:solidFill>
                  <a:latin typeface="Lato" panose="020F0502020204030203" pitchFamily="34" charset="0"/>
                  <a:cs typeface="Poppins SemiBold" panose="02000000000000000000" pitchFamily="2" charset="0"/>
                </a:rPr>
                <a:t>03</a:t>
              </a:r>
            </a:p>
          </p:txBody>
        </p:sp>
        <p:sp>
          <p:nvSpPr>
            <p:cNvPr id="17" name="Oval 16"/>
            <p:cNvSpPr/>
            <p:nvPr/>
          </p:nvSpPr>
          <p:spPr>
            <a:xfrm>
              <a:off x="5212841" y="3053035"/>
              <a:ext cx="34573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TextBox 15" descr="4"/>
            <p:cNvSpPr txBox="1"/>
            <p:nvPr/>
          </p:nvSpPr>
          <p:spPr>
            <a:xfrm>
              <a:off x="5225498" y="3133571"/>
              <a:ext cx="320425" cy="184666"/>
            </a:xfrm>
            <a:prstGeom prst="rect">
              <a:avLst/>
            </a:prstGeom>
            <a:noFill/>
            <a:ln>
              <a:noFill/>
            </a:ln>
          </p:spPr>
          <p:txBody>
            <a:bodyPr wrap="square" lIns="0" tIns="0" rIns="0" bIns="0" rtlCol="0">
              <a:spAutoFit/>
            </a:bodyPr>
            <a:lstStyle/>
            <a:p>
              <a:pPr algn="ctr"/>
              <a:r>
                <a:rPr lang="en-US" sz="1600" b="1" spc="27">
                  <a:solidFill>
                    <a:schemeClr val="bg1"/>
                  </a:solidFill>
                  <a:latin typeface="Lato" panose="020F0502020204030203" pitchFamily="34" charset="0"/>
                  <a:cs typeface="Poppins SemiBold" panose="02000000000000000000" pitchFamily="2" charset="0"/>
                </a:rPr>
                <a:t>04</a:t>
              </a:r>
            </a:p>
          </p:txBody>
        </p:sp>
        <p:sp>
          <p:nvSpPr>
            <p:cNvPr id="20" name="Oval 19"/>
            <p:cNvSpPr/>
            <p:nvPr/>
          </p:nvSpPr>
          <p:spPr>
            <a:xfrm>
              <a:off x="5212841" y="3709143"/>
              <a:ext cx="34573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Box 18" descr="5"/>
            <p:cNvSpPr txBox="1"/>
            <p:nvPr/>
          </p:nvSpPr>
          <p:spPr>
            <a:xfrm>
              <a:off x="5225498" y="3789679"/>
              <a:ext cx="320425" cy="184666"/>
            </a:xfrm>
            <a:prstGeom prst="rect">
              <a:avLst/>
            </a:prstGeom>
            <a:noFill/>
            <a:ln>
              <a:noFill/>
            </a:ln>
          </p:spPr>
          <p:txBody>
            <a:bodyPr wrap="square" lIns="0" tIns="0" rIns="0" bIns="0" rtlCol="0">
              <a:spAutoFit/>
            </a:bodyPr>
            <a:lstStyle/>
            <a:p>
              <a:pPr algn="ctr"/>
              <a:r>
                <a:rPr lang="en-US" sz="1600" b="1" spc="27">
                  <a:solidFill>
                    <a:schemeClr val="bg1"/>
                  </a:solidFill>
                  <a:latin typeface="Lato" panose="020F0502020204030203" pitchFamily="34" charset="0"/>
                  <a:cs typeface="Poppins SemiBold" panose="02000000000000000000" pitchFamily="2" charset="0"/>
                </a:rPr>
                <a:t>05</a:t>
              </a:r>
            </a:p>
          </p:txBody>
        </p:sp>
        <p:cxnSp>
          <p:nvCxnSpPr>
            <p:cNvPr id="34" name="Straight Connector 33"/>
            <p:cNvCxnSpPr>
              <a:stCxn id="8" idx="4"/>
              <a:endCxn id="11" idx="0"/>
            </p:cNvCxnSpPr>
            <p:nvPr/>
          </p:nvCxnSpPr>
          <p:spPr>
            <a:xfrm>
              <a:off x="5385710" y="1430447"/>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1" idx="4"/>
              <a:endCxn id="14" idx="0"/>
            </p:cNvCxnSpPr>
            <p:nvPr/>
          </p:nvCxnSpPr>
          <p:spPr>
            <a:xfrm>
              <a:off x="5385710" y="2086555"/>
              <a:ext cx="0" cy="310371"/>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4" idx="4"/>
              <a:endCxn id="17" idx="0"/>
            </p:cNvCxnSpPr>
            <p:nvPr/>
          </p:nvCxnSpPr>
          <p:spPr>
            <a:xfrm>
              <a:off x="5385710" y="2742664"/>
              <a:ext cx="0" cy="310371"/>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7" idx="4"/>
              <a:endCxn id="20" idx="0"/>
            </p:cNvCxnSpPr>
            <p:nvPr/>
          </p:nvCxnSpPr>
          <p:spPr>
            <a:xfrm>
              <a:off x="5385710" y="3398773"/>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grpSp>
      <p:sp>
        <p:nvSpPr>
          <p:cNvPr id="23" name="Title 22"/>
          <p:cNvSpPr txBox="1">
            <a:spLocks noGrp="1"/>
          </p:cNvSpPr>
          <p:nvPr>
            <p:ph type="title" idx="4294967295"/>
          </p:nvPr>
        </p:nvSpPr>
        <p:spPr>
          <a:xfrm>
            <a:off x="1129922" y="2977596"/>
            <a:ext cx="4824085" cy="9026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0" i="0" u="none" strike="noStrike" kern="1200" cap="all" spc="107" normalizeH="0" baseline="0" noProof="0">
                <a:ln>
                  <a:noFill/>
                </a:ln>
                <a:solidFill>
                  <a:srgbClr val="990000"/>
                </a:solidFill>
                <a:effectLst/>
                <a:uLnTx/>
                <a:uFillTx/>
                <a:latin typeface="Lato Black" panose="020F0A02020204030203" pitchFamily="34" charset="0"/>
                <a:ea typeface="Open Sans Light" panose="020B0306030504020204" pitchFamily="34" charset="0"/>
                <a:cs typeface="Open Sans Light" panose="020B0306030504020204" pitchFamily="34" charset="0"/>
              </a:rPr>
              <a:t>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all" spc="107" normalizeH="0" baseline="0" noProof="0">
                <a:ln>
                  <a:noFill/>
                </a:ln>
                <a:solidFill>
                  <a:schemeClr val="bg2">
                    <a:lumMod val="25000"/>
                  </a:schemeClr>
                </a:solidFill>
                <a:effectLst/>
                <a:uLnTx/>
                <a:uFillTx/>
                <a:latin typeface="Lato Black"/>
                <a:ea typeface="Open Sans Light"/>
                <a:cs typeface="Open Sans Light"/>
              </a:rPr>
              <a:t>Agenda</a:t>
            </a:r>
            <a:endParaRPr lang="en-US" sz="2900" b="0" i="0" u="none" strike="noStrike" kern="1200" cap="all" spc="107" normalizeH="0" baseline="0" noProof="0">
              <a:ln>
                <a:noFill/>
              </a:ln>
              <a:solidFill>
                <a:schemeClr val="bg2">
                  <a:lumMod val="25000"/>
                </a:schemeClr>
              </a:solidFill>
              <a:effectLst/>
              <a:uLnTx/>
              <a:uFillTx/>
              <a:latin typeface="Lato Black"/>
              <a:ea typeface="Open Sans Light"/>
              <a:cs typeface="Open Sans Light"/>
            </a:endParaRPr>
          </a:p>
        </p:txBody>
      </p:sp>
    </p:spTree>
    <p:extLst>
      <p:ext uri="{BB962C8B-B14F-4D97-AF65-F5344CB8AC3E}">
        <p14:creationId xmlns:p14="http://schemas.microsoft.com/office/powerpoint/2010/main" val="861726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813" b="25813"/>
          <a:stretch/>
        </p:blipFill>
        <p:spPr>
          <a:xfrm>
            <a:off x="-80210" y="0"/>
            <a:ext cx="12192000" cy="6858000"/>
          </a:xfrm>
        </p:spPr>
      </p:pic>
      <p:sp>
        <p:nvSpPr>
          <p:cNvPr id="13" name="Rectangle 12">
            <a:extLst>
              <a:ext uri="{C183D7F6-B498-43B3-948B-1728B52AA6E4}">
                <adec:decorative xmlns:adec="http://schemas.microsoft.com/office/drawing/2017/decorative" val="1"/>
              </a:ext>
            </a:extLst>
          </p:cNvPr>
          <p:cNvSpPr/>
          <p:nvPr/>
        </p:nvSpPr>
        <p:spPr>
          <a:xfrm>
            <a:off x="0" y="1606551"/>
            <a:ext cx="6096000" cy="3644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4" name="Group 13">
            <a:extLst>
              <a:ext uri="{C183D7F6-B498-43B3-948B-1728B52AA6E4}">
                <adec:decorative xmlns:adec="http://schemas.microsoft.com/office/drawing/2017/decorative" val="1"/>
              </a:ext>
            </a:extLst>
          </p:cNvPr>
          <p:cNvGrpSpPr/>
          <p:nvPr/>
        </p:nvGrpSpPr>
        <p:grpSpPr>
          <a:xfrm>
            <a:off x="329105" y="1974291"/>
            <a:ext cx="5402828" cy="2478941"/>
            <a:chOff x="246828" y="1974291"/>
            <a:chExt cx="4052121" cy="2478941"/>
          </a:xfrm>
        </p:grpSpPr>
        <p:cxnSp>
          <p:nvCxnSpPr>
            <p:cNvPr id="15" name="Straight Connector 14"/>
            <p:cNvCxnSpPr/>
            <p:nvPr/>
          </p:nvCxnSpPr>
          <p:spPr>
            <a:xfrm>
              <a:off x="594362" y="1974291"/>
              <a:ext cx="914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6828" y="2079377"/>
              <a:ext cx="4052121" cy="2373855"/>
            </a:xfrm>
            <a:prstGeom prst="rect">
              <a:avLst/>
            </a:prstGeom>
            <a:noFill/>
          </p:spPr>
          <p:txBody>
            <a:bodyPr wrap="square" lIns="0" tIns="0" rIns="0" bIns="0" rtlCol="0" anchor="t">
              <a:spAutoFit/>
            </a:bodyPr>
            <a:lstStyle/>
            <a:p>
              <a:pPr>
                <a:lnSpc>
                  <a:spcPts val="4800"/>
                </a:lnSpc>
              </a:pPr>
              <a:r>
                <a:rPr lang="en-US" sz="4000" cap="all" spc="67">
                  <a:solidFill>
                    <a:srgbClr val="4B5050"/>
                  </a:solidFill>
                  <a:latin typeface="Lato Black"/>
                  <a:ea typeface="Lato Black"/>
                  <a:cs typeface="Lato Black"/>
                </a:rPr>
                <a:t>MAKING YOUR Events </a:t>
              </a:r>
              <a:r>
                <a:rPr lang="en-US" sz="4000" cap="all" spc="67" err="1">
                  <a:solidFill>
                    <a:srgbClr val="4B5050"/>
                  </a:solidFill>
                  <a:latin typeface="Lato Black"/>
                  <a:ea typeface="Lato Black"/>
                  <a:cs typeface="Lato Black"/>
                </a:rPr>
                <a:t>iNCLUSIVE</a:t>
              </a:r>
              <a:endParaRPr lang="en-US" sz="4000" cap="all" spc="67" err="1">
                <a:solidFill>
                  <a:srgbClr val="990000"/>
                </a:solidFill>
                <a:latin typeface="Lato Black" panose="020F0A02020204030203" pitchFamily="34" charset="0"/>
              </a:endParaRPr>
            </a:p>
            <a:p>
              <a:pPr>
                <a:lnSpc>
                  <a:spcPts val="4800"/>
                </a:lnSpc>
              </a:pPr>
              <a:r>
                <a:rPr lang="en-US" sz="2400" cap="all" spc="67">
                  <a:solidFill>
                    <a:srgbClr val="990000"/>
                  </a:solidFill>
                  <a:latin typeface="Lato Black"/>
                  <a:ea typeface="Lato Black"/>
                  <a:cs typeface="Lato Black"/>
                </a:rPr>
                <a:t>Applying Accessibility</a:t>
              </a:r>
              <a:endParaRPr lang="en-US" sz="4267" cap="all" spc="67">
                <a:solidFill>
                  <a:srgbClr val="990000"/>
                </a:solidFill>
                <a:latin typeface="Lato Black" panose="020F0A02020204030203" pitchFamily="34" charset="0"/>
              </a:endParaRPr>
            </a:p>
          </p:txBody>
        </p:sp>
      </p:grpSp>
      <p:sp>
        <p:nvSpPr>
          <p:cNvPr id="2" name="Title 1">
            <a:extLst>
              <a:ext uri="{FF2B5EF4-FFF2-40B4-BE49-F238E27FC236}">
                <a16:creationId xmlns:a16="http://schemas.microsoft.com/office/drawing/2014/main" id="{367E9B11-ADA7-0350-F09E-12CE0CE4B24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Marketing and Social Media</a:t>
            </a:r>
          </a:p>
        </p:txBody>
      </p:sp>
    </p:spTree>
    <p:extLst>
      <p:ext uri="{BB962C8B-B14F-4D97-AF65-F5344CB8AC3E}">
        <p14:creationId xmlns:p14="http://schemas.microsoft.com/office/powerpoint/2010/main" val="133846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C183D7F6-B498-43B3-948B-1728B52AA6E4}">
                <adec:decorative xmlns:adec="http://schemas.microsoft.com/office/drawing/2017/decorative" val="1"/>
              </a:ext>
            </a:extLst>
          </p:cNvPr>
          <p:cNvSpPr/>
          <p:nvPr/>
        </p:nvSpPr>
        <p:spPr>
          <a:xfrm>
            <a:off x="4171308" y="2105375"/>
            <a:ext cx="4069869" cy="3941195"/>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Oval 3">
            <a:extLst>
              <a:ext uri="{C183D7F6-B498-43B3-948B-1728B52AA6E4}">
                <adec:decorative xmlns:adec="http://schemas.microsoft.com/office/drawing/2017/decorative" val="1"/>
              </a:ext>
            </a:extLst>
          </p:cNvPr>
          <p:cNvSpPr/>
          <p:nvPr/>
        </p:nvSpPr>
        <p:spPr>
          <a:xfrm>
            <a:off x="7681176" y="2105375"/>
            <a:ext cx="4064540" cy="3934587"/>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5" name="TextBox 24"/>
          <p:cNvSpPr txBox="1"/>
          <p:nvPr/>
        </p:nvSpPr>
        <p:spPr>
          <a:xfrm>
            <a:off x="8495181" y="3561379"/>
            <a:ext cx="1988087" cy="307777"/>
          </a:xfrm>
          <a:prstGeom prst="rect">
            <a:avLst/>
          </a:prstGeom>
          <a:solidFill>
            <a:schemeClr val="accent4">
              <a:lumMod val="50000"/>
            </a:schemeClr>
          </a:solidFill>
          <a:ln>
            <a:noFill/>
          </a:ln>
        </p:spPr>
        <p:txBody>
          <a:bodyPr wrap="square" lIns="0" tIns="0" rIns="0" bIns="0" rtlCol="0">
            <a:spAutoFit/>
          </a:bodyPr>
          <a:lstStyle/>
          <a:p>
            <a:pPr algn="ctr"/>
            <a:r>
              <a:rPr lang="en-US" sz="2000" b="1" cap="all" spc="27">
                <a:solidFill>
                  <a:schemeClr val="bg1"/>
                </a:solidFill>
                <a:latin typeface="Lato" panose="020F0502020204030203" pitchFamily="34" charset="0"/>
              </a:rPr>
              <a:t>How</a:t>
            </a:r>
          </a:p>
        </p:txBody>
      </p:sp>
      <p:sp>
        <p:nvSpPr>
          <p:cNvPr id="18" name="TextBox 17"/>
          <p:cNvSpPr txBox="1"/>
          <p:nvPr/>
        </p:nvSpPr>
        <p:spPr>
          <a:xfrm>
            <a:off x="4797927" y="3923995"/>
            <a:ext cx="2835965" cy="1257652"/>
          </a:xfrm>
          <a:prstGeom prst="rect">
            <a:avLst/>
          </a:prstGeom>
          <a:solidFill>
            <a:schemeClr val="bg1">
              <a:lumMod val="50000"/>
            </a:schemeClr>
          </a:solidFill>
          <a:ln>
            <a:noFill/>
          </a:ln>
        </p:spPr>
        <p:txBody>
          <a:bodyPr wrap="square" lIns="0" tIns="0" rIns="0" bIns="0" rtlCol="0">
            <a:spAutoFit/>
          </a:bodyPr>
          <a:lstStyle/>
          <a:p>
            <a:pPr algn="ctr">
              <a:lnSpc>
                <a:spcPct val="130000"/>
              </a:lnSpc>
            </a:pPr>
            <a:r>
              <a:rPr lang="en-US">
                <a:solidFill>
                  <a:schemeClr val="bg1"/>
                </a:solidFill>
                <a:latin typeface="Lato" panose="020F0502020204030203" pitchFamily="34" charset="0"/>
              </a:rPr>
              <a:t>Type of event</a:t>
            </a:r>
          </a:p>
          <a:p>
            <a:pPr algn="ctr">
              <a:lnSpc>
                <a:spcPct val="130000"/>
              </a:lnSpc>
            </a:pPr>
            <a:r>
              <a:rPr lang="en-US">
                <a:solidFill>
                  <a:schemeClr val="bg1"/>
                </a:solidFill>
                <a:latin typeface="Lato" panose="020F0502020204030203" pitchFamily="34" charset="0"/>
              </a:rPr>
              <a:t>How far out planning wise</a:t>
            </a:r>
          </a:p>
          <a:p>
            <a:pPr algn="ctr">
              <a:lnSpc>
                <a:spcPct val="130000"/>
              </a:lnSpc>
            </a:pPr>
            <a:r>
              <a:rPr lang="en-US">
                <a:solidFill>
                  <a:schemeClr val="bg1"/>
                </a:solidFill>
                <a:latin typeface="Lato" panose="020F0502020204030203" pitchFamily="34" charset="0"/>
              </a:rPr>
              <a:t>How far out marketing wise</a:t>
            </a:r>
          </a:p>
          <a:p>
            <a:pPr algn="ctr">
              <a:lnSpc>
                <a:spcPct val="130000"/>
              </a:lnSpc>
            </a:pPr>
            <a:endParaRPr lang="en-US" sz="1000">
              <a:solidFill>
                <a:schemeClr val="bg1"/>
              </a:solidFill>
              <a:latin typeface="Lato" panose="020F0502020204030203" pitchFamily="34" charset="0"/>
            </a:endParaRPr>
          </a:p>
        </p:txBody>
      </p:sp>
      <p:sp>
        <p:nvSpPr>
          <p:cNvPr id="17" name="TextBox 16"/>
          <p:cNvSpPr txBox="1"/>
          <p:nvPr/>
        </p:nvSpPr>
        <p:spPr>
          <a:xfrm>
            <a:off x="4899209" y="3561380"/>
            <a:ext cx="2617939" cy="307777"/>
          </a:xfrm>
          <a:prstGeom prst="rect">
            <a:avLst/>
          </a:prstGeom>
          <a:solidFill>
            <a:schemeClr val="bg1">
              <a:lumMod val="50000"/>
            </a:schemeClr>
          </a:solidFill>
          <a:ln>
            <a:noFill/>
          </a:ln>
        </p:spPr>
        <p:txBody>
          <a:bodyPr wrap="square" lIns="0" tIns="0" rIns="0" bIns="0" rtlCol="0">
            <a:spAutoFit/>
          </a:bodyPr>
          <a:lstStyle/>
          <a:p>
            <a:pPr algn="ctr"/>
            <a:r>
              <a:rPr lang="en-US" sz="2000" b="1" cap="all" spc="27">
                <a:solidFill>
                  <a:schemeClr val="bg1"/>
                </a:solidFill>
                <a:latin typeface="Lato" panose="020F0502020204030203" pitchFamily="34" charset="0"/>
              </a:rPr>
              <a:t>What &amp; Where</a:t>
            </a:r>
          </a:p>
        </p:txBody>
      </p:sp>
      <p:sp>
        <p:nvSpPr>
          <p:cNvPr id="6" name="Oval 5">
            <a:extLst>
              <a:ext uri="{C183D7F6-B498-43B3-948B-1728B52AA6E4}">
                <adec:decorative xmlns:adec="http://schemas.microsoft.com/office/drawing/2017/decorative" val="1"/>
              </a:ext>
            </a:extLst>
          </p:cNvPr>
          <p:cNvSpPr/>
          <p:nvPr/>
        </p:nvSpPr>
        <p:spPr>
          <a:xfrm>
            <a:off x="465170" y="2105376"/>
            <a:ext cx="4152467" cy="3934586"/>
          </a:xfrm>
          <a:prstGeom prst="ellipse">
            <a:avLst/>
          </a:prstGeom>
          <a:solidFill>
            <a:srgbClr val="99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Freeform 5">
            <a:extLst>
              <a:ext uri="{C183D7F6-B498-43B3-948B-1728B52AA6E4}">
                <adec:decorative xmlns:adec="http://schemas.microsoft.com/office/drawing/2017/decorative" val="1"/>
              </a:ext>
            </a:extLst>
          </p:cNvPr>
          <p:cNvSpPr>
            <a:spLocks noEditPoints="1"/>
          </p:cNvSpPr>
          <p:nvPr/>
        </p:nvSpPr>
        <p:spPr bwMode="auto">
          <a:xfrm>
            <a:off x="2358240" y="2591472"/>
            <a:ext cx="498259" cy="750064"/>
          </a:xfrm>
          <a:custGeom>
            <a:avLst/>
            <a:gdLst>
              <a:gd name="T0" fmla="*/ 742 w 1399"/>
              <a:gd name="T1" fmla="*/ 13 h 2108"/>
              <a:gd name="T2" fmla="*/ 0 w 1399"/>
              <a:gd name="T3" fmla="*/ 703 h 2108"/>
              <a:gd name="T4" fmla="*/ 55 w 1399"/>
              <a:gd name="T5" fmla="*/ 978 h 2108"/>
              <a:gd name="T6" fmla="*/ 130 w 1399"/>
              <a:gd name="T7" fmla="*/ 1106 h 2108"/>
              <a:gd name="T8" fmla="*/ 358 w 1399"/>
              <a:gd name="T9" fmla="*/ 1605 h 2108"/>
              <a:gd name="T10" fmla="*/ 397 w 1399"/>
              <a:gd name="T11" fmla="*/ 1734 h 2108"/>
              <a:gd name="T12" fmla="*/ 397 w 1399"/>
              <a:gd name="T13" fmla="*/ 1842 h 2108"/>
              <a:gd name="T14" fmla="*/ 397 w 1399"/>
              <a:gd name="T15" fmla="*/ 1909 h 2108"/>
              <a:gd name="T16" fmla="*/ 577 w 1399"/>
              <a:gd name="T17" fmla="*/ 2108 h 2108"/>
              <a:gd name="T18" fmla="*/ 930 w 1399"/>
              <a:gd name="T19" fmla="*/ 1994 h 2108"/>
              <a:gd name="T20" fmla="*/ 987 w 1399"/>
              <a:gd name="T21" fmla="*/ 1892 h 2108"/>
              <a:gd name="T22" fmla="*/ 987 w 1399"/>
              <a:gd name="T23" fmla="*/ 1784 h 2108"/>
              <a:gd name="T24" fmla="*/ 987 w 1399"/>
              <a:gd name="T25" fmla="*/ 1657 h 2108"/>
              <a:gd name="T26" fmla="*/ 1104 w 1399"/>
              <a:gd name="T27" fmla="*/ 1389 h 2108"/>
              <a:gd name="T28" fmla="*/ 1256 w 1399"/>
              <a:gd name="T29" fmla="*/ 1122 h 2108"/>
              <a:gd name="T30" fmla="*/ 1324 w 1399"/>
              <a:gd name="T31" fmla="*/ 983 h 2108"/>
              <a:gd name="T32" fmla="*/ 1332 w 1399"/>
              <a:gd name="T33" fmla="*/ 973 h 2108"/>
              <a:gd name="T34" fmla="*/ 1365 w 1399"/>
              <a:gd name="T35" fmla="*/ 540 h 2108"/>
              <a:gd name="T36" fmla="*/ 577 w 1399"/>
              <a:gd name="T37" fmla="*/ 2059 h 2108"/>
              <a:gd name="T38" fmla="*/ 880 w 1399"/>
              <a:gd name="T39" fmla="*/ 2000 h 2108"/>
              <a:gd name="T40" fmla="*/ 938 w 1399"/>
              <a:gd name="T41" fmla="*/ 1909 h 2108"/>
              <a:gd name="T42" fmla="*/ 488 w 1399"/>
              <a:gd name="T43" fmla="*/ 1951 h 2108"/>
              <a:gd name="T44" fmla="*/ 447 w 1399"/>
              <a:gd name="T45" fmla="*/ 1892 h 2108"/>
              <a:gd name="T46" fmla="*/ 938 w 1399"/>
              <a:gd name="T47" fmla="*/ 1909 h 2108"/>
              <a:gd name="T48" fmla="*/ 447 w 1399"/>
              <a:gd name="T49" fmla="*/ 1842 h 2108"/>
              <a:gd name="T50" fmla="*/ 938 w 1399"/>
              <a:gd name="T51" fmla="*/ 1784 h 2108"/>
              <a:gd name="T52" fmla="*/ 938 w 1399"/>
              <a:gd name="T53" fmla="*/ 1676 h 2108"/>
              <a:gd name="T54" fmla="*/ 447 w 1399"/>
              <a:gd name="T55" fmla="*/ 1734 h 2108"/>
              <a:gd name="T56" fmla="*/ 456 w 1399"/>
              <a:gd name="T57" fmla="*/ 1676 h 2108"/>
              <a:gd name="T58" fmla="*/ 795 w 1399"/>
              <a:gd name="T59" fmla="*/ 1676 h 2108"/>
              <a:gd name="T60" fmla="*/ 938 w 1399"/>
              <a:gd name="T61" fmla="*/ 1676 h 2108"/>
              <a:gd name="T62" fmla="*/ 545 w 1399"/>
              <a:gd name="T63" fmla="*/ 1034 h 2108"/>
              <a:gd name="T64" fmla="*/ 706 w 1399"/>
              <a:gd name="T65" fmla="*/ 1120 h 2108"/>
              <a:gd name="T66" fmla="*/ 773 w 1399"/>
              <a:gd name="T67" fmla="*/ 1158 h 2108"/>
              <a:gd name="T68" fmla="*/ 770 w 1399"/>
              <a:gd name="T69" fmla="*/ 1626 h 2108"/>
              <a:gd name="T70" fmla="*/ 614 w 1399"/>
              <a:gd name="T71" fmla="*/ 1170 h 2108"/>
              <a:gd name="T72" fmla="*/ 1285 w 1399"/>
              <a:gd name="T73" fmla="*/ 953 h 2108"/>
              <a:gd name="T74" fmla="*/ 1216 w 1399"/>
              <a:gd name="T75" fmla="*/ 1073 h 2108"/>
              <a:gd name="T76" fmla="*/ 1059 w 1399"/>
              <a:gd name="T77" fmla="*/ 1369 h 2108"/>
              <a:gd name="T78" fmla="*/ 928 w 1399"/>
              <a:gd name="T79" fmla="*/ 1626 h 2108"/>
              <a:gd name="T80" fmla="*/ 820 w 1399"/>
              <a:gd name="T81" fmla="*/ 1176 h 2108"/>
              <a:gd name="T82" fmla="*/ 923 w 1399"/>
              <a:gd name="T83" fmla="*/ 943 h 2108"/>
              <a:gd name="T84" fmla="*/ 692 w 1399"/>
              <a:gd name="T85" fmla="*/ 1070 h 2108"/>
              <a:gd name="T86" fmla="*/ 461 w 1399"/>
              <a:gd name="T87" fmla="*/ 943 h 2108"/>
              <a:gd name="T88" fmla="*/ 565 w 1399"/>
              <a:gd name="T89" fmla="*/ 1176 h 2108"/>
              <a:gd name="T90" fmla="*/ 456 w 1399"/>
              <a:gd name="T91" fmla="*/ 1626 h 2108"/>
              <a:gd name="T92" fmla="*/ 326 w 1399"/>
              <a:gd name="T93" fmla="*/ 1369 h 2108"/>
              <a:gd name="T94" fmla="*/ 102 w 1399"/>
              <a:gd name="T95" fmla="*/ 957 h 2108"/>
              <a:gd name="T96" fmla="*/ 50 w 1399"/>
              <a:gd name="T97" fmla="*/ 703 h 2108"/>
              <a:gd name="T98" fmla="*/ 738 w 1399"/>
              <a:gd name="T99" fmla="*/ 63 h 2108"/>
              <a:gd name="T100" fmla="*/ 1317 w 1399"/>
              <a:gd name="T101" fmla="*/ 551 h 2108"/>
              <a:gd name="T102" fmla="*/ 900 w 1399"/>
              <a:gd name="T103" fmla="*/ 277 h 2108"/>
              <a:gd name="T104" fmla="*/ 717 w 1399"/>
              <a:gd name="T105" fmla="*/ 269 h 2108"/>
              <a:gd name="T106" fmla="*/ 208 w 1399"/>
              <a:gd name="T107" fmla="*/ 779 h 2108"/>
              <a:gd name="T108" fmla="*/ 717 w 1399"/>
              <a:gd name="T109" fmla="*/ 220 h 2108"/>
              <a:gd name="T110" fmla="*/ 900 w 1399"/>
              <a:gd name="T111" fmla="*/ 277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9" h="2108">
                <a:moveTo>
                  <a:pt x="1365" y="540"/>
                </a:moveTo>
                <a:cubicBezTo>
                  <a:pt x="1296" y="251"/>
                  <a:pt x="1040" y="34"/>
                  <a:pt x="742" y="13"/>
                </a:cubicBezTo>
                <a:cubicBezTo>
                  <a:pt x="547" y="0"/>
                  <a:pt x="362" y="65"/>
                  <a:pt x="220" y="197"/>
                </a:cubicBezTo>
                <a:cubicBezTo>
                  <a:pt x="80" y="328"/>
                  <a:pt x="0" y="512"/>
                  <a:pt x="0" y="703"/>
                </a:cubicBezTo>
                <a:cubicBezTo>
                  <a:pt x="0" y="798"/>
                  <a:pt x="19" y="890"/>
                  <a:pt x="56" y="976"/>
                </a:cubicBezTo>
                <a:cubicBezTo>
                  <a:pt x="55" y="978"/>
                  <a:pt x="55" y="978"/>
                  <a:pt x="55" y="978"/>
                </a:cubicBezTo>
                <a:cubicBezTo>
                  <a:pt x="59" y="981"/>
                  <a:pt x="59" y="981"/>
                  <a:pt x="59" y="981"/>
                </a:cubicBezTo>
                <a:cubicBezTo>
                  <a:pt x="68" y="997"/>
                  <a:pt x="96" y="1046"/>
                  <a:pt x="130" y="1106"/>
                </a:cubicBezTo>
                <a:cubicBezTo>
                  <a:pt x="184" y="1202"/>
                  <a:pt x="254" y="1329"/>
                  <a:pt x="280" y="1389"/>
                </a:cubicBezTo>
                <a:cubicBezTo>
                  <a:pt x="300" y="1432"/>
                  <a:pt x="333" y="1530"/>
                  <a:pt x="358" y="1605"/>
                </a:cubicBezTo>
                <a:cubicBezTo>
                  <a:pt x="365" y="1627"/>
                  <a:pt x="379" y="1645"/>
                  <a:pt x="397" y="1657"/>
                </a:cubicBezTo>
                <a:cubicBezTo>
                  <a:pt x="397" y="1734"/>
                  <a:pt x="397" y="1734"/>
                  <a:pt x="397" y="1734"/>
                </a:cubicBezTo>
                <a:cubicBezTo>
                  <a:pt x="397" y="1784"/>
                  <a:pt x="397" y="1784"/>
                  <a:pt x="397" y="1784"/>
                </a:cubicBezTo>
                <a:cubicBezTo>
                  <a:pt x="397" y="1842"/>
                  <a:pt x="397" y="1842"/>
                  <a:pt x="397" y="1842"/>
                </a:cubicBezTo>
                <a:cubicBezTo>
                  <a:pt x="397" y="1892"/>
                  <a:pt x="397" y="1892"/>
                  <a:pt x="397" y="1892"/>
                </a:cubicBezTo>
                <a:cubicBezTo>
                  <a:pt x="397" y="1909"/>
                  <a:pt x="397" y="1909"/>
                  <a:pt x="397" y="1909"/>
                </a:cubicBezTo>
                <a:cubicBezTo>
                  <a:pt x="397" y="1947"/>
                  <a:pt x="421" y="1980"/>
                  <a:pt x="454" y="1994"/>
                </a:cubicBezTo>
                <a:cubicBezTo>
                  <a:pt x="459" y="2057"/>
                  <a:pt x="512" y="2108"/>
                  <a:pt x="577" y="2108"/>
                </a:cubicBezTo>
                <a:cubicBezTo>
                  <a:pt x="807" y="2108"/>
                  <a:pt x="807" y="2108"/>
                  <a:pt x="807" y="2108"/>
                </a:cubicBezTo>
                <a:cubicBezTo>
                  <a:pt x="872" y="2108"/>
                  <a:pt x="925" y="2057"/>
                  <a:pt x="930" y="1994"/>
                </a:cubicBezTo>
                <a:cubicBezTo>
                  <a:pt x="964" y="1980"/>
                  <a:pt x="987" y="1947"/>
                  <a:pt x="987" y="1909"/>
                </a:cubicBezTo>
                <a:cubicBezTo>
                  <a:pt x="987" y="1892"/>
                  <a:pt x="987" y="1892"/>
                  <a:pt x="987" y="1892"/>
                </a:cubicBezTo>
                <a:cubicBezTo>
                  <a:pt x="987" y="1842"/>
                  <a:pt x="987" y="1842"/>
                  <a:pt x="987" y="1842"/>
                </a:cubicBezTo>
                <a:cubicBezTo>
                  <a:pt x="987" y="1784"/>
                  <a:pt x="987" y="1784"/>
                  <a:pt x="987" y="1784"/>
                </a:cubicBezTo>
                <a:cubicBezTo>
                  <a:pt x="987" y="1734"/>
                  <a:pt x="987" y="1734"/>
                  <a:pt x="987" y="1734"/>
                </a:cubicBezTo>
                <a:cubicBezTo>
                  <a:pt x="987" y="1657"/>
                  <a:pt x="987" y="1657"/>
                  <a:pt x="987" y="1657"/>
                </a:cubicBezTo>
                <a:cubicBezTo>
                  <a:pt x="1005" y="1645"/>
                  <a:pt x="1019" y="1627"/>
                  <a:pt x="1026" y="1605"/>
                </a:cubicBezTo>
                <a:cubicBezTo>
                  <a:pt x="1061" y="1500"/>
                  <a:pt x="1089" y="1423"/>
                  <a:pt x="1104" y="1389"/>
                </a:cubicBezTo>
                <a:cubicBezTo>
                  <a:pt x="1131" y="1328"/>
                  <a:pt x="1201" y="1200"/>
                  <a:pt x="1245" y="1122"/>
                </a:cubicBezTo>
                <a:cubicBezTo>
                  <a:pt x="1256" y="1122"/>
                  <a:pt x="1256" y="1122"/>
                  <a:pt x="1256" y="1122"/>
                </a:cubicBezTo>
                <a:cubicBezTo>
                  <a:pt x="1256" y="1103"/>
                  <a:pt x="1256" y="1103"/>
                  <a:pt x="1256" y="1103"/>
                </a:cubicBezTo>
                <a:cubicBezTo>
                  <a:pt x="1288" y="1046"/>
                  <a:pt x="1315" y="999"/>
                  <a:pt x="1324" y="983"/>
                </a:cubicBezTo>
                <a:cubicBezTo>
                  <a:pt x="1325" y="981"/>
                  <a:pt x="1326" y="980"/>
                  <a:pt x="1327" y="978"/>
                </a:cubicBezTo>
                <a:cubicBezTo>
                  <a:pt x="1332" y="973"/>
                  <a:pt x="1332" y="973"/>
                  <a:pt x="1332" y="973"/>
                </a:cubicBezTo>
                <a:cubicBezTo>
                  <a:pt x="1332" y="968"/>
                  <a:pt x="1332" y="968"/>
                  <a:pt x="1332" y="968"/>
                </a:cubicBezTo>
                <a:cubicBezTo>
                  <a:pt x="1388" y="832"/>
                  <a:pt x="1399" y="684"/>
                  <a:pt x="1365" y="540"/>
                </a:cubicBezTo>
                <a:close/>
                <a:moveTo>
                  <a:pt x="807" y="2059"/>
                </a:moveTo>
                <a:cubicBezTo>
                  <a:pt x="577" y="2059"/>
                  <a:pt x="577" y="2059"/>
                  <a:pt x="577" y="2059"/>
                </a:cubicBezTo>
                <a:cubicBezTo>
                  <a:pt x="542" y="2059"/>
                  <a:pt x="512" y="2034"/>
                  <a:pt x="505" y="2000"/>
                </a:cubicBezTo>
                <a:cubicBezTo>
                  <a:pt x="880" y="2000"/>
                  <a:pt x="880" y="2000"/>
                  <a:pt x="880" y="2000"/>
                </a:cubicBezTo>
                <a:cubicBezTo>
                  <a:pt x="873" y="2034"/>
                  <a:pt x="843" y="2059"/>
                  <a:pt x="807" y="2059"/>
                </a:cubicBezTo>
                <a:close/>
                <a:moveTo>
                  <a:pt x="938" y="1909"/>
                </a:moveTo>
                <a:cubicBezTo>
                  <a:pt x="938" y="1932"/>
                  <a:pt x="919" y="1951"/>
                  <a:pt x="896" y="1951"/>
                </a:cubicBezTo>
                <a:cubicBezTo>
                  <a:pt x="488" y="1951"/>
                  <a:pt x="488" y="1951"/>
                  <a:pt x="488" y="1951"/>
                </a:cubicBezTo>
                <a:cubicBezTo>
                  <a:pt x="465" y="1951"/>
                  <a:pt x="447" y="1932"/>
                  <a:pt x="447" y="1909"/>
                </a:cubicBezTo>
                <a:cubicBezTo>
                  <a:pt x="447" y="1892"/>
                  <a:pt x="447" y="1892"/>
                  <a:pt x="447" y="1892"/>
                </a:cubicBezTo>
                <a:cubicBezTo>
                  <a:pt x="938" y="1892"/>
                  <a:pt x="938" y="1892"/>
                  <a:pt x="938" y="1892"/>
                </a:cubicBezTo>
                <a:lnTo>
                  <a:pt x="938" y="1909"/>
                </a:lnTo>
                <a:close/>
                <a:moveTo>
                  <a:pt x="938" y="1842"/>
                </a:moveTo>
                <a:cubicBezTo>
                  <a:pt x="447" y="1842"/>
                  <a:pt x="447" y="1842"/>
                  <a:pt x="447" y="1842"/>
                </a:cubicBezTo>
                <a:cubicBezTo>
                  <a:pt x="447" y="1784"/>
                  <a:pt x="447" y="1784"/>
                  <a:pt x="447" y="1784"/>
                </a:cubicBezTo>
                <a:cubicBezTo>
                  <a:pt x="938" y="1784"/>
                  <a:pt x="938" y="1784"/>
                  <a:pt x="938" y="1784"/>
                </a:cubicBezTo>
                <a:lnTo>
                  <a:pt x="938" y="1842"/>
                </a:lnTo>
                <a:close/>
                <a:moveTo>
                  <a:pt x="938" y="1676"/>
                </a:moveTo>
                <a:cubicBezTo>
                  <a:pt x="938" y="1734"/>
                  <a:pt x="938" y="1734"/>
                  <a:pt x="938" y="1734"/>
                </a:cubicBezTo>
                <a:cubicBezTo>
                  <a:pt x="447" y="1734"/>
                  <a:pt x="447" y="1734"/>
                  <a:pt x="447" y="1734"/>
                </a:cubicBezTo>
                <a:cubicBezTo>
                  <a:pt x="447" y="1676"/>
                  <a:pt x="447" y="1676"/>
                  <a:pt x="447" y="1676"/>
                </a:cubicBezTo>
                <a:cubicBezTo>
                  <a:pt x="456" y="1676"/>
                  <a:pt x="456" y="1676"/>
                  <a:pt x="456" y="1676"/>
                </a:cubicBezTo>
                <a:cubicBezTo>
                  <a:pt x="589" y="1676"/>
                  <a:pt x="589" y="1676"/>
                  <a:pt x="589" y="1676"/>
                </a:cubicBezTo>
                <a:cubicBezTo>
                  <a:pt x="795" y="1676"/>
                  <a:pt x="795" y="1676"/>
                  <a:pt x="795" y="1676"/>
                </a:cubicBezTo>
                <a:cubicBezTo>
                  <a:pt x="928" y="1676"/>
                  <a:pt x="928" y="1676"/>
                  <a:pt x="928" y="1676"/>
                </a:cubicBezTo>
                <a:lnTo>
                  <a:pt x="938" y="1676"/>
                </a:lnTo>
                <a:close/>
                <a:moveTo>
                  <a:pt x="611" y="1158"/>
                </a:moveTo>
                <a:cubicBezTo>
                  <a:pt x="545" y="1034"/>
                  <a:pt x="545" y="1034"/>
                  <a:pt x="545" y="1034"/>
                </a:cubicBezTo>
                <a:cubicBezTo>
                  <a:pt x="679" y="1120"/>
                  <a:pt x="679" y="1120"/>
                  <a:pt x="679" y="1120"/>
                </a:cubicBezTo>
                <a:cubicBezTo>
                  <a:pt x="687" y="1125"/>
                  <a:pt x="697" y="1125"/>
                  <a:pt x="706" y="1120"/>
                </a:cubicBezTo>
                <a:cubicBezTo>
                  <a:pt x="840" y="1034"/>
                  <a:pt x="840" y="1034"/>
                  <a:pt x="840" y="1034"/>
                </a:cubicBezTo>
                <a:cubicBezTo>
                  <a:pt x="773" y="1158"/>
                  <a:pt x="773" y="1158"/>
                  <a:pt x="773" y="1158"/>
                </a:cubicBezTo>
                <a:cubicBezTo>
                  <a:pt x="771" y="1162"/>
                  <a:pt x="770" y="1166"/>
                  <a:pt x="770" y="1170"/>
                </a:cubicBezTo>
                <a:cubicBezTo>
                  <a:pt x="770" y="1626"/>
                  <a:pt x="770" y="1626"/>
                  <a:pt x="770" y="1626"/>
                </a:cubicBezTo>
                <a:cubicBezTo>
                  <a:pt x="614" y="1626"/>
                  <a:pt x="614" y="1626"/>
                  <a:pt x="614" y="1626"/>
                </a:cubicBezTo>
                <a:cubicBezTo>
                  <a:pt x="614" y="1170"/>
                  <a:pt x="614" y="1170"/>
                  <a:pt x="614" y="1170"/>
                </a:cubicBezTo>
                <a:cubicBezTo>
                  <a:pt x="614" y="1166"/>
                  <a:pt x="613" y="1162"/>
                  <a:pt x="611" y="1158"/>
                </a:cubicBezTo>
                <a:close/>
                <a:moveTo>
                  <a:pt x="1285" y="953"/>
                </a:moveTo>
                <a:cubicBezTo>
                  <a:pt x="1282" y="957"/>
                  <a:pt x="1282" y="957"/>
                  <a:pt x="1282" y="957"/>
                </a:cubicBezTo>
                <a:cubicBezTo>
                  <a:pt x="1273" y="973"/>
                  <a:pt x="1247" y="1017"/>
                  <a:pt x="1216" y="1073"/>
                </a:cubicBezTo>
                <a:cubicBezTo>
                  <a:pt x="1209" y="1085"/>
                  <a:pt x="1209" y="1085"/>
                  <a:pt x="1209" y="1085"/>
                </a:cubicBezTo>
                <a:cubicBezTo>
                  <a:pt x="1165" y="1163"/>
                  <a:pt x="1088" y="1302"/>
                  <a:pt x="1059" y="1369"/>
                </a:cubicBezTo>
                <a:cubicBezTo>
                  <a:pt x="1039" y="1414"/>
                  <a:pt x="1004" y="1514"/>
                  <a:pt x="979" y="1590"/>
                </a:cubicBezTo>
                <a:cubicBezTo>
                  <a:pt x="972" y="1611"/>
                  <a:pt x="952" y="1626"/>
                  <a:pt x="928" y="1626"/>
                </a:cubicBezTo>
                <a:cubicBezTo>
                  <a:pt x="820" y="1626"/>
                  <a:pt x="820" y="1626"/>
                  <a:pt x="820" y="1626"/>
                </a:cubicBezTo>
                <a:cubicBezTo>
                  <a:pt x="820" y="1176"/>
                  <a:pt x="820" y="1176"/>
                  <a:pt x="820" y="1176"/>
                </a:cubicBezTo>
                <a:cubicBezTo>
                  <a:pt x="928" y="973"/>
                  <a:pt x="928" y="973"/>
                  <a:pt x="928" y="973"/>
                </a:cubicBezTo>
                <a:cubicBezTo>
                  <a:pt x="933" y="963"/>
                  <a:pt x="931" y="951"/>
                  <a:pt x="923" y="943"/>
                </a:cubicBezTo>
                <a:cubicBezTo>
                  <a:pt x="915" y="935"/>
                  <a:pt x="902" y="934"/>
                  <a:pt x="893" y="941"/>
                </a:cubicBezTo>
                <a:cubicBezTo>
                  <a:pt x="692" y="1070"/>
                  <a:pt x="692" y="1070"/>
                  <a:pt x="692" y="1070"/>
                </a:cubicBezTo>
                <a:cubicBezTo>
                  <a:pt x="492" y="941"/>
                  <a:pt x="492" y="941"/>
                  <a:pt x="492" y="941"/>
                </a:cubicBezTo>
                <a:cubicBezTo>
                  <a:pt x="482" y="934"/>
                  <a:pt x="470" y="935"/>
                  <a:pt x="461" y="943"/>
                </a:cubicBezTo>
                <a:cubicBezTo>
                  <a:pt x="453" y="951"/>
                  <a:pt x="451" y="963"/>
                  <a:pt x="456" y="973"/>
                </a:cubicBezTo>
                <a:cubicBezTo>
                  <a:pt x="565" y="1176"/>
                  <a:pt x="565" y="1176"/>
                  <a:pt x="565" y="1176"/>
                </a:cubicBezTo>
                <a:cubicBezTo>
                  <a:pt x="565" y="1626"/>
                  <a:pt x="565" y="1626"/>
                  <a:pt x="565" y="1626"/>
                </a:cubicBezTo>
                <a:cubicBezTo>
                  <a:pt x="456" y="1626"/>
                  <a:pt x="456" y="1626"/>
                  <a:pt x="456" y="1626"/>
                </a:cubicBezTo>
                <a:cubicBezTo>
                  <a:pt x="433" y="1626"/>
                  <a:pt x="412" y="1611"/>
                  <a:pt x="405" y="1590"/>
                </a:cubicBezTo>
                <a:cubicBezTo>
                  <a:pt x="380" y="1514"/>
                  <a:pt x="346" y="1414"/>
                  <a:pt x="326" y="1369"/>
                </a:cubicBezTo>
                <a:cubicBezTo>
                  <a:pt x="298" y="1307"/>
                  <a:pt x="228" y="1179"/>
                  <a:pt x="173" y="1082"/>
                </a:cubicBezTo>
                <a:cubicBezTo>
                  <a:pt x="139" y="1021"/>
                  <a:pt x="111" y="972"/>
                  <a:pt x="102" y="957"/>
                </a:cubicBezTo>
                <a:cubicBezTo>
                  <a:pt x="101" y="955"/>
                  <a:pt x="101" y="955"/>
                  <a:pt x="101" y="955"/>
                </a:cubicBezTo>
                <a:cubicBezTo>
                  <a:pt x="67" y="875"/>
                  <a:pt x="50" y="791"/>
                  <a:pt x="50" y="703"/>
                </a:cubicBezTo>
                <a:cubicBezTo>
                  <a:pt x="50" y="526"/>
                  <a:pt x="124" y="355"/>
                  <a:pt x="254" y="233"/>
                </a:cubicBezTo>
                <a:cubicBezTo>
                  <a:pt x="386" y="111"/>
                  <a:pt x="558" y="50"/>
                  <a:pt x="738" y="63"/>
                </a:cubicBezTo>
                <a:cubicBezTo>
                  <a:pt x="738" y="63"/>
                  <a:pt x="738" y="63"/>
                  <a:pt x="738" y="63"/>
                </a:cubicBezTo>
                <a:cubicBezTo>
                  <a:pt x="1015" y="82"/>
                  <a:pt x="1253" y="283"/>
                  <a:pt x="1317" y="551"/>
                </a:cubicBezTo>
                <a:cubicBezTo>
                  <a:pt x="1349" y="687"/>
                  <a:pt x="1338" y="826"/>
                  <a:pt x="1285" y="953"/>
                </a:cubicBezTo>
                <a:close/>
                <a:moveTo>
                  <a:pt x="900" y="277"/>
                </a:moveTo>
                <a:cubicBezTo>
                  <a:pt x="895" y="290"/>
                  <a:pt x="881" y="297"/>
                  <a:pt x="868" y="293"/>
                </a:cubicBezTo>
                <a:cubicBezTo>
                  <a:pt x="820" y="277"/>
                  <a:pt x="769" y="269"/>
                  <a:pt x="717" y="269"/>
                </a:cubicBezTo>
                <a:cubicBezTo>
                  <a:pt x="450" y="269"/>
                  <a:pt x="233" y="487"/>
                  <a:pt x="233" y="754"/>
                </a:cubicBezTo>
                <a:cubicBezTo>
                  <a:pt x="233" y="767"/>
                  <a:pt x="222" y="779"/>
                  <a:pt x="208" y="779"/>
                </a:cubicBezTo>
                <a:cubicBezTo>
                  <a:pt x="194" y="779"/>
                  <a:pt x="183" y="767"/>
                  <a:pt x="183" y="754"/>
                </a:cubicBezTo>
                <a:cubicBezTo>
                  <a:pt x="183" y="459"/>
                  <a:pt x="423" y="220"/>
                  <a:pt x="717" y="220"/>
                </a:cubicBezTo>
                <a:cubicBezTo>
                  <a:pt x="774" y="220"/>
                  <a:pt x="830" y="229"/>
                  <a:pt x="884" y="246"/>
                </a:cubicBezTo>
                <a:cubicBezTo>
                  <a:pt x="897" y="251"/>
                  <a:pt x="904" y="264"/>
                  <a:pt x="900" y="277"/>
                </a:cubicBezTo>
                <a:close/>
              </a:path>
            </a:pathLst>
          </a:custGeom>
          <a:solidFill>
            <a:schemeClr val="bg1"/>
          </a:solidFill>
          <a:ln>
            <a:solidFill>
              <a:schemeClr val="bg1"/>
            </a:solidFill>
          </a:ln>
        </p:spPr>
        <p:txBody>
          <a:bodyPr vert="horz" wrap="square" lIns="45720" tIns="22860" rIns="45720" bIns="22860" numCol="1" anchor="t" anchorCtr="0" compatLnSpc="1">
            <a:prstTxWarp prst="textNoShape">
              <a:avLst/>
            </a:prstTxWarp>
          </a:bodyPr>
          <a:lstStyle/>
          <a:p>
            <a:endParaRPr lang="en-US" sz="675" b="1"/>
          </a:p>
        </p:txBody>
      </p:sp>
      <p:sp>
        <p:nvSpPr>
          <p:cNvPr id="23" name="TextBox 22"/>
          <p:cNvSpPr txBox="1"/>
          <p:nvPr/>
        </p:nvSpPr>
        <p:spPr>
          <a:xfrm>
            <a:off x="1668959" y="3923995"/>
            <a:ext cx="1813149" cy="1759649"/>
          </a:xfrm>
          <a:prstGeom prst="rect">
            <a:avLst/>
          </a:prstGeom>
          <a:solidFill>
            <a:srgbClr val="990000"/>
          </a:solidFill>
          <a:ln>
            <a:noFill/>
          </a:ln>
        </p:spPr>
        <p:txBody>
          <a:bodyPr wrap="square" lIns="0" tIns="0" rIns="0" bIns="0" rtlCol="0">
            <a:spAutoFit/>
          </a:bodyPr>
          <a:lstStyle/>
          <a:p>
            <a:pPr algn="ctr">
              <a:lnSpc>
                <a:spcPct val="130000"/>
              </a:lnSpc>
            </a:pPr>
            <a:r>
              <a:rPr lang="en-US">
                <a:solidFill>
                  <a:schemeClr val="bg1"/>
                </a:solidFill>
                <a:latin typeface="Lato" panose="020F0502020204030203" pitchFamily="34" charset="0"/>
              </a:rPr>
              <a:t>Do you know your audience?</a:t>
            </a:r>
          </a:p>
          <a:p>
            <a:pPr algn="ctr">
              <a:lnSpc>
                <a:spcPct val="130000"/>
              </a:lnSpc>
            </a:pPr>
            <a:r>
              <a:rPr lang="en-US">
                <a:solidFill>
                  <a:schemeClr val="bg1"/>
                </a:solidFill>
                <a:latin typeface="Lato" panose="020F0502020204030203" pitchFamily="34" charset="0"/>
              </a:rPr>
              <a:t>How large is the audience?</a:t>
            </a:r>
          </a:p>
          <a:p>
            <a:pPr algn="ctr">
              <a:lnSpc>
                <a:spcPct val="130000"/>
              </a:lnSpc>
            </a:pPr>
            <a:endParaRPr lang="en-US">
              <a:solidFill>
                <a:schemeClr val="bg1"/>
              </a:solidFill>
              <a:latin typeface="Lato" panose="020F0502020204030203" pitchFamily="34" charset="0"/>
            </a:endParaRPr>
          </a:p>
        </p:txBody>
      </p:sp>
      <p:sp>
        <p:nvSpPr>
          <p:cNvPr id="22" name="TextBox 21"/>
          <p:cNvSpPr txBox="1"/>
          <p:nvPr/>
        </p:nvSpPr>
        <p:spPr>
          <a:xfrm>
            <a:off x="1562313" y="3356260"/>
            <a:ext cx="1988087" cy="512897"/>
          </a:xfrm>
          <a:prstGeom prst="rect">
            <a:avLst/>
          </a:prstGeom>
          <a:solidFill>
            <a:srgbClr val="990000"/>
          </a:solidFill>
          <a:ln>
            <a:noFill/>
          </a:ln>
        </p:spPr>
        <p:txBody>
          <a:bodyPr wrap="square" lIns="0" tIns="0" rIns="0" bIns="0" rtlCol="0">
            <a:spAutoFit/>
          </a:bodyPr>
          <a:lstStyle/>
          <a:p>
            <a:pPr algn="ctr"/>
            <a:endParaRPr lang="en-US" sz="1333" b="1" cap="all" spc="27">
              <a:solidFill>
                <a:schemeClr val="bg1"/>
              </a:solidFill>
              <a:latin typeface="Lato" panose="020F0502020204030203" pitchFamily="34" charset="0"/>
            </a:endParaRPr>
          </a:p>
          <a:p>
            <a:pPr algn="ctr"/>
            <a:r>
              <a:rPr lang="en-US" sz="2000" b="1" cap="all" spc="27">
                <a:solidFill>
                  <a:schemeClr val="bg1"/>
                </a:solidFill>
                <a:latin typeface="Lato" panose="020F0502020204030203" pitchFamily="34" charset="0"/>
              </a:rPr>
              <a:t>Who</a:t>
            </a:r>
            <a:endParaRPr lang="en-US" sz="1333" b="1" cap="all" spc="27">
              <a:solidFill>
                <a:schemeClr val="bg1"/>
              </a:solidFill>
              <a:latin typeface="Lato" panose="020F0502020204030203" pitchFamily="34" charset="0"/>
            </a:endParaRPr>
          </a:p>
        </p:txBody>
      </p:sp>
      <p:sp>
        <p:nvSpPr>
          <p:cNvPr id="2" name="Text Placeholder 1"/>
          <p:cNvSpPr>
            <a:spLocks noGrp="1"/>
          </p:cNvSpPr>
          <p:nvPr>
            <p:ph type="title" idx="4294967295"/>
          </p:nvPr>
        </p:nvSpPr>
        <p:spPr>
          <a:xfrm>
            <a:off x="779463" y="768350"/>
            <a:ext cx="10604500" cy="5111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933" b="0" i="0" u="none" strike="noStrike" kern="1200" cap="all" spc="67" normalizeH="0" baseline="0" noProof="0">
                <a:ln>
                  <a:noFill/>
                </a:ln>
                <a:solidFill>
                  <a:srgbClr val="990000"/>
                </a:solidFill>
                <a:effectLst/>
                <a:uLnTx/>
                <a:uFillTx/>
                <a:latin typeface="Lato Black" panose="020F0A02020204030203" pitchFamily="34" charset="0"/>
                <a:ea typeface="Roboto" panose="02000000000000000000" pitchFamily="2" charset="0"/>
                <a:cs typeface="Open Sans" panose="020B0606030504020204" pitchFamily="34" charset="0"/>
              </a:rPr>
              <a:t>Considerations </a:t>
            </a:r>
          </a:p>
        </p:txBody>
      </p:sp>
      <p:pic>
        <p:nvPicPr>
          <p:cNvPr id="19" name="Picture 18">
            <a:extLst>
              <a:ext uri="{FF2B5EF4-FFF2-40B4-BE49-F238E27FC236}">
                <a16:creationId xmlns:a16="http://schemas.microsoft.com/office/drawing/2014/main" id="{02E5A025-B9EC-4B3B-8A5A-78BE0B9984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11851" y="156465"/>
            <a:ext cx="2118996" cy="495873"/>
          </a:xfrm>
          <a:prstGeom prst="rect">
            <a:avLst/>
          </a:prstGeom>
        </p:spPr>
      </p:pic>
      <p:sp>
        <p:nvSpPr>
          <p:cNvPr id="26" name="TextBox 25"/>
          <p:cNvSpPr txBox="1"/>
          <p:nvPr/>
        </p:nvSpPr>
        <p:spPr>
          <a:xfrm>
            <a:off x="8492774" y="3828815"/>
            <a:ext cx="2180680" cy="1759649"/>
          </a:xfrm>
          <a:prstGeom prst="rect">
            <a:avLst/>
          </a:prstGeom>
          <a:solidFill>
            <a:schemeClr val="accent4">
              <a:lumMod val="50000"/>
            </a:schemeClr>
          </a:solidFill>
          <a:ln>
            <a:noFill/>
          </a:ln>
        </p:spPr>
        <p:txBody>
          <a:bodyPr wrap="square" lIns="0" tIns="0" rIns="0" bIns="0" rtlCol="0">
            <a:spAutoFit/>
          </a:bodyPr>
          <a:lstStyle/>
          <a:p>
            <a:pPr algn="ctr">
              <a:lnSpc>
                <a:spcPct val="130000"/>
              </a:lnSpc>
            </a:pPr>
            <a:r>
              <a:rPr lang="en-US">
                <a:solidFill>
                  <a:schemeClr val="bg1"/>
                </a:solidFill>
                <a:latin typeface="Lato" panose="020F0502020204030203" pitchFamily="34" charset="0"/>
              </a:rPr>
              <a:t>Site selection</a:t>
            </a:r>
          </a:p>
          <a:p>
            <a:pPr algn="ctr">
              <a:lnSpc>
                <a:spcPct val="130000"/>
              </a:lnSpc>
            </a:pPr>
            <a:r>
              <a:rPr lang="en-US">
                <a:solidFill>
                  <a:schemeClr val="bg1"/>
                </a:solidFill>
                <a:latin typeface="Lato" panose="020F0502020204030203" pitchFamily="34" charset="0"/>
              </a:rPr>
              <a:t>Vendor selection</a:t>
            </a:r>
          </a:p>
          <a:p>
            <a:pPr algn="ctr">
              <a:lnSpc>
                <a:spcPct val="130000"/>
              </a:lnSpc>
            </a:pPr>
            <a:r>
              <a:rPr lang="en-US">
                <a:solidFill>
                  <a:schemeClr val="bg1"/>
                </a:solidFill>
                <a:latin typeface="Lato" panose="020F0502020204030203" pitchFamily="34" charset="0"/>
              </a:rPr>
              <a:t>Requests for accommodations</a:t>
            </a:r>
          </a:p>
          <a:p>
            <a:pPr algn="ctr">
              <a:lnSpc>
                <a:spcPct val="130000"/>
              </a:lnSpc>
            </a:pPr>
            <a:r>
              <a:rPr lang="en-US">
                <a:solidFill>
                  <a:schemeClr val="bg1"/>
                </a:solidFill>
                <a:latin typeface="Lato" panose="020F0502020204030203" pitchFamily="34" charset="0"/>
              </a:rPr>
              <a:t>Consultations</a:t>
            </a:r>
          </a:p>
        </p:txBody>
      </p:sp>
      <p:pic>
        <p:nvPicPr>
          <p:cNvPr id="12" name="Graphic 11" descr="Head with gears outline">
            <a:extLst>
              <a:ext uri="{FF2B5EF4-FFF2-40B4-BE49-F238E27FC236}">
                <a16:creationId xmlns:a16="http://schemas.microsoft.com/office/drawing/2014/main" id="{85E53D60-E15C-A4A9-2BE5-6C15A9F5A0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5213" y="2627047"/>
            <a:ext cx="749808" cy="749808"/>
          </a:xfrm>
          <a:prstGeom prst="rect">
            <a:avLst/>
          </a:prstGeom>
        </p:spPr>
      </p:pic>
      <p:pic>
        <p:nvPicPr>
          <p:cNvPr id="14" name="Graphic 13" descr="Signpost outline">
            <a:extLst>
              <a:ext uri="{FF2B5EF4-FFF2-40B4-BE49-F238E27FC236}">
                <a16:creationId xmlns:a16="http://schemas.microsoft.com/office/drawing/2014/main" id="{7BA9D395-297B-95BE-E97B-5BD96D7B42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9642" y="2630318"/>
            <a:ext cx="777240" cy="777240"/>
          </a:xfrm>
          <a:prstGeom prst="rect">
            <a:avLst/>
          </a:prstGeom>
        </p:spPr>
      </p:pic>
    </p:spTree>
    <p:extLst>
      <p:ext uri="{BB962C8B-B14F-4D97-AF65-F5344CB8AC3E}">
        <p14:creationId xmlns:p14="http://schemas.microsoft.com/office/powerpoint/2010/main" val="3570257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C183D7F6-B498-43B3-948B-1728B52AA6E4}">
                <adec:decorative xmlns:adec="http://schemas.microsoft.com/office/drawing/2017/decorative" val="1"/>
              </a:ext>
            </a:extLst>
          </p:cNvPr>
          <p:cNvCxnSpPr/>
          <p:nvPr/>
        </p:nvCxnSpPr>
        <p:spPr>
          <a:xfrm>
            <a:off x="791633" y="1501270"/>
            <a:ext cx="0" cy="30652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descr="Includes: promotions, selling of product and services, market research, advertising, invitations and rsvp's, includes 3rd party vendors, social media, print and online."/>
          <p:cNvGrpSpPr/>
          <p:nvPr/>
        </p:nvGrpSpPr>
        <p:grpSpPr>
          <a:xfrm>
            <a:off x="5655318" y="1501270"/>
            <a:ext cx="5625825" cy="4414529"/>
            <a:chOff x="4241489" y="1125952"/>
            <a:chExt cx="1850277" cy="2730339"/>
          </a:xfrm>
        </p:grpSpPr>
        <p:sp>
          <p:nvSpPr>
            <p:cNvPr id="16" name="TextBox 15"/>
            <p:cNvSpPr txBox="1"/>
            <p:nvPr/>
          </p:nvSpPr>
          <p:spPr>
            <a:xfrm>
              <a:off x="4241489" y="1433567"/>
              <a:ext cx="1850277" cy="2422724"/>
            </a:xfrm>
            <a:prstGeom prst="rect">
              <a:avLst/>
            </a:prstGeom>
            <a:noFill/>
          </p:spPr>
          <p:txBody>
            <a:bodyPr wrap="square" lIns="0" tIns="0" rIns="0" bIns="0" rtlCol="0">
              <a:spAutoFit/>
            </a:bodyPr>
            <a:lstStyle/>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Promotions</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Selling of product/services</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Market research</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Advertising </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Invitations &amp; RSVPs</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Includes 3</a:t>
              </a:r>
              <a:r>
                <a:rPr lang="en-US" baseline="30000">
                  <a:latin typeface="Lato" panose="020F0502020204030203" pitchFamily="34" charset="0"/>
                  <a:ea typeface="Open Sans Light" panose="020B0306030504020204" pitchFamily="34" charset="0"/>
                  <a:cs typeface="Open Sans Light" panose="020B0306030504020204" pitchFamily="34" charset="0"/>
                </a:rPr>
                <a:t>rd</a:t>
              </a:r>
              <a:r>
                <a:rPr lang="en-US">
                  <a:latin typeface="Lato" panose="020F0502020204030203" pitchFamily="34" charset="0"/>
                  <a:ea typeface="Open Sans Light" panose="020B0306030504020204" pitchFamily="34" charset="0"/>
                  <a:cs typeface="Open Sans Light" panose="020B0306030504020204" pitchFamily="34" charset="0"/>
                </a:rPr>
                <a:t> party vendors</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Social Media </a:t>
              </a:r>
            </a:p>
            <a:p>
              <a:pPr marL="171450" indent="-171450">
                <a:lnSpc>
                  <a:spcPct val="130000"/>
                </a:lnSpc>
                <a:spcAft>
                  <a:spcPts val="1200"/>
                </a:spcAft>
                <a:buFont typeface="Arial" panose="020B0604020202020204" pitchFamily="34" charset="0"/>
                <a:buChar char="•"/>
              </a:pPr>
              <a:r>
                <a:rPr lang="en-US">
                  <a:latin typeface="Lato" panose="020F0502020204030203" pitchFamily="34" charset="0"/>
                  <a:ea typeface="Open Sans Light" panose="020B0306030504020204" pitchFamily="34" charset="0"/>
                  <a:cs typeface="Open Sans Light" panose="020B0306030504020204" pitchFamily="34" charset="0"/>
                </a:rPr>
                <a:t>Print &amp; Online </a:t>
              </a:r>
            </a:p>
          </p:txBody>
        </p:sp>
        <p:sp>
          <p:nvSpPr>
            <p:cNvPr id="17" name="Title 2"/>
            <p:cNvSpPr txBox="1">
              <a:spLocks/>
            </p:cNvSpPr>
            <p:nvPr/>
          </p:nvSpPr>
          <p:spPr>
            <a:xfrm>
              <a:off x="4241489" y="1125952"/>
              <a:ext cx="1850277" cy="19035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000" cap="all" spc="27">
                  <a:solidFill>
                    <a:srgbClr val="990000"/>
                  </a:solidFill>
                  <a:latin typeface="Lato" panose="020F0502020204030203" pitchFamily="34" charset="0"/>
                </a:rPr>
                <a:t>Includes:</a:t>
              </a:r>
            </a:p>
          </p:txBody>
        </p:sp>
      </p:grpSp>
      <p:sp>
        <p:nvSpPr>
          <p:cNvPr id="11" name="Title 10"/>
          <p:cNvSpPr txBox="1">
            <a:spLocks noGrp="1"/>
          </p:cNvSpPr>
          <p:nvPr>
            <p:ph type="title" idx="4294967295"/>
          </p:nvPr>
        </p:nvSpPr>
        <p:spPr>
          <a:xfrm>
            <a:off x="1306282" y="2470422"/>
            <a:ext cx="3554083" cy="5232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950" b="0" i="0" u="none" strike="noStrike" kern="1200" cap="all" spc="0" normalizeH="0" baseline="0" noProof="0">
                <a:ln>
                  <a:noFill/>
                </a:ln>
                <a:solidFill>
                  <a:srgbClr val="990000"/>
                </a:solidFill>
                <a:effectLst/>
                <a:uLnTx/>
                <a:uFillTx/>
                <a:latin typeface="Lato Black" panose="020F0A02020204030203" pitchFamily="34" charset="0"/>
                <a:ea typeface="Open Sans Light" panose="020B0306030504020204" pitchFamily="34" charset="0"/>
                <a:cs typeface="Open Sans Light" panose="020B0306030504020204" pitchFamily="34" charset="0"/>
              </a:rPr>
              <a:t>Marketing</a:t>
            </a:r>
          </a:p>
        </p:txBody>
      </p:sp>
      <p:pic>
        <p:nvPicPr>
          <p:cNvPr id="10" name="Picture 9">
            <a:extLst>
              <a:ext uri="{FF2B5EF4-FFF2-40B4-BE49-F238E27FC236}">
                <a16:creationId xmlns:a16="http://schemas.microsoft.com/office/drawing/2014/main" id="{02E5A025-B9EC-4B3B-8A5A-78BE0B9984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11851" y="156465"/>
            <a:ext cx="2118996" cy="495873"/>
          </a:xfrm>
          <a:prstGeom prst="rect">
            <a:avLst/>
          </a:prstGeom>
        </p:spPr>
      </p:pic>
    </p:spTree>
    <p:extLst>
      <p:ext uri="{BB962C8B-B14F-4D97-AF65-F5344CB8AC3E}">
        <p14:creationId xmlns:p14="http://schemas.microsoft.com/office/powerpoint/2010/main" val="3416121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a:off x="9177867" y="6057897"/>
            <a:ext cx="2205568" cy="358608"/>
            <a:chOff x="6883400" y="4543425"/>
            <a:chExt cx="1654176" cy="268956"/>
          </a:xfrm>
        </p:grpSpPr>
        <p:sp>
          <p:nvSpPr>
            <p:cNvPr id="13" name="Rectangle 12"/>
            <p:cNvSpPr/>
            <p:nvPr/>
          </p:nvSpPr>
          <p:spPr>
            <a:xfrm>
              <a:off x="6883400" y="4543425"/>
              <a:ext cx="1654176" cy="26895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p:cNvSpPr txBox="1"/>
            <p:nvPr/>
          </p:nvSpPr>
          <p:spPr>
            <a:xfrm>
              <a:off x="6978651" y="4616347"/>
              <a:ext cx="1463674" cy="123159"/>
            </a:xfrm>
            <a:prstGeom prst="rect">
              <a:avLst/>
            </a:prstGeom>
            <a:noFill/>
          </p:spPr>
          <p:txBody>
            <a:bodyPr wrap="square" lIns="0" tIns="0" rIns="0" bIns="0" rtlCol="0">
              <a:spAutoFit/>
            </a:bodyPr>
            <a:lstStyle/>
            <a:p>
              <a:pPr algn="ctr"/>
              <a:r>
                <a:rPr lang="en-US" sz="1067" b="1" spc="27">
                  <a:solidFill>
                    <a:schemeClr val="bg1"/>
                  </a:solidFill>
                  <a:latin typeface="Lato" panose="020F0502020204030203" pitchFamily="34" charset="0"/>
                </a:rPr>
                <a:t>Our Office in New Jersey </a:t>
              </a:r>
            </a:p>
          </p:txBody>
        </p:sp>
      </p:grpSp>
      <p:sp>
        <p:nvSpPr>
          <p:cNvPr id="15" name="Rectangle 14">
            <a:extLst>
              <a:ext uri="{C183D7F6-B498-43B3-948B-1728B52AA6E4}">
                <adec:decorative xmlns:adec="http://schemas.microsoft.com/office/drawing/2017/decorative" val="1"/>
              </a:ext>
            </a:extLst>
          </p:cNvPr>
          <p:cNvSpPr/>
          <p:nvPr/>
        </p:nvSpPr>
        <p:spPr>
          <a:xfrm>
            <a:off x="762701" y="1789447"/>
            <a:ext cx="4792523" cy="252644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p:cNvSpPr txBox="1"/>
          <p:nvPr/>
        </p:nvSpPr>
        <p:spPr>
          <a:xfrm>
            <a:off x="885557" y="1872296"/>
            <a:ext cx="4582930" cy="2159758"/>
          </a:xfrm>
          <a:prstGeom prst="rect">
            <a:avLst/>
          </a:prstGeom>
          <a:noFill/>
        </p:spPr>
        <p:txBody>
          <a:bodyPr wrap="square" lIns="0" tIns="0" rIns="0" bIns="0" rtlCol="0" anchor="t">
            <a:spAutoFit/>
          </a:bodyPr>
          <a:lstStyle/>
          <a:p>
            <a:pPr>
              <a:lnSpc>
                <a:spcPct val="130000"/>
              </a:lnSpc>
            </a:pPr>
            <a:r>
              <a:rPr lang="en-US" sz="2000" b="1">
                <a:solidFill>
                  <a:schemeClr val="bg1"/>
                </a:solidFill>
                <a:latin typeface="Lato"/>
                <a:ea typeface="Open Sans Light"/>
                <a:cs typeface="Open Sans Light"/>
              </a:rPr>
              <a:t>Ask </a:t>
            </a:r>
          </a:p>
          <a:p>
            <a:pPr>
              <a:lnSpc>
                <a:spcPct val="130000"/>
              </a:lnSpc>
            </a:pPr>
            <a:r>
              <a:rPr lang="en-US" b="1">
                <a:solidFill>
                  <a:schemeClr val="bg1"/>
                </a:solidFill>
                <a:latin typeface="Lato" panose="020F0502020204030203" pitchFamily="34" charset="0"/>
                <a:ea typeface="Open Sans Light" panose="020B0306030504020204" pitchFamily="34" charset="0"/>
                <a:cs typeface="Open Sans Light" panose="020B0306030504020204" pitchFamily="34" charset="0"/>
              </a:rPr>
              <a:t>Could someone with visual, hearing, or mobility impairments access my content?</a:t>
            </a:r>
          </a:p>
          <a:p>
            <a:pPr>
              <a:lnSpc>
                <a:spcPct val="130000"/>
              </a:lnSpc>
            </a:pPr>
            <a:endParaRPr lang="en-US" b="1">
              <a:solidFill>
                <a:schemeClr val="bg1"/>
              </a:solidFill>
              <a:latin typeface="Lato" panose="020F0502020204030203" pitchFamily="34" charset="0"/>
              <a:ea typeface="Open Sans Light" panose="020B0306030504020204" pitchFamily="34" charset="0"/>
              <a:cs typeface="Open Sans Light" panose="020B0306030504020204" pitchFamily="34" charset="0"/>
            </a:endParaRPr>
          </a:p>
          <a:p>
            <a:pPr>
              <a:lnSpc>
                <a:spcPct val="130000"/>
              </a:lnSpc>
            </a:pPr>
            <a:r>
              <a:rPr lang="en-US" b="1">
                <a:solidFill>
                  <a:schemeClr val="bg1"/>
                </a:solidFill>
                <a:latin typeface="Lato"/>
                <a:ea typeface="Open Sans Light"/>
                <a:cs typeface="Open Sans Light"/>
              </a:rPr>
              <a:t>If not, how can you format your content to make it accessible?</a:t>
            </a:r>
          </a:p>
        </p:txBody>
      </p:sp>
      <p:sp>
        <p:nvSpPr>
          <p:cNvPr id="9" name="Text Placeholder 8"/>
          <p:cNvSpPr>
            <a:spLocks noGrp="1"/>
          </p:cNvSpPr>
          <p:nvPr>
            <p:ph type="title" idx="4294967295"/>
          </p:nvPr>
        </p:nvSpPr>
        <p:spPr>
          <a:xfrm>
            <a:off x="762000" y="746125"/>
            <a:ext cx="5334000" cy="11255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933" b="0" i="0" u="none" strike="noStrike" kern="1200" cap="all" spc="67" normalizeH="0" baseline="0" noProof="0">
                <a:ln>
                  <a:noFill/>
                </a:ln>
                <a:solidFill>
                  <a:srgbClr val="990000"/>
                </a:solidFill>
                <a:effectLst/>
                <a:uLnTx/>
                <a:uFillTx/>
                <a:latin typeface="Lato Black" panose="020F0A02020204030203" pitchFamily="34" charset="0"/>
                <a:ea typeface="Roboto" panose="02000000000000000000" pitchFamily="2" charset="0"/>
                <a:cs typeface="Open Sans" panose="020B0606030504020204" pitchFamily="34" charset="0"/>
              </a:rPr>
              <a:t>Marketing requirements</a:t>
            </a:r>
          </a:p>
        </p:txBody>
      </p:sp>
      <p:pic>
        <p:nvPicPr>
          <p:cNvPr id="4" name="Picture Placeholder 3" descr="Ariel image of University Village main sidewalk with pedestrians."/>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477" b="12477"/>
          <a:stretch>
            <a:fillRect/>
          </a:stretch>
        </p:blipFill>
        <p:spPr/>
      </p:pic>
    </p:spTree>
    <p:extLst>
      <p:ext uri="{BB962C8B-B14F-4D97-AF65-F5344CB8AC3E}">
        <p14:creationId xmlns:p14="http://schemas.microsoft.com/office/powerpoint/2010/main" val="392691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C183D7F6-B498-43B3-948B-1728B52AA6E4}">
                <adec:decorative xmlns:adec="http://schemas.microsoft.com/office/drawing/2017/decorative" val="1"/>
              </a:ext>
            </a:extLst>
          </p:cNvPr>
          <p:cNvCxnSpPr/>
          <p:nvPr/>
        </p:nvCxnSpPr>
        <p:spPr>
          <a:xfrm>
            <a:off x="787403" y="647700"/>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45">
            <a:extLst>
              <a:ext uri="{C183D7F6-B498-43B3-948B-1728B52AA6E4}">
                <adec:decorative xmlns:adec="http://schemas.microsoft.com/office/drawing/2017/decorative" val="1"/>
              </a:ext>
            </a:extLst>
          </p:cNvPr>
          <p:cNvSpPr>
            <a:spLocks noEditPoints="1"/>
          </p:cNvSpPr>
          <p:nvPr/>
        </p:nvSpPr>
        <p:spPr bwMode="auto">
          <a:xfrm>
            <a:off x="787403" y="3120565"/>
            <a:ext cx="438329" cy="439945"/>
          </a:xfrm>
          <a:custGeom>
            <a:avLst/>
            <a:gdLst>
              <a:gd name="T0" fmla="*/ 0 w 353"/>
              <a:gd name="T1" fmla="*/ 177 h 354"/>
              <a:gd name="T2" fmla="*/ 353 w 353"/>
              <a:gd name="T3" fmla="*/ 177 h 354"/>
              <a:gd name="T4" fmla="*/ 129 w 353"/>
              <a:gd name="T5" fmla="*/ 24 h 354"/>
              <a:gd name="T6" fmla="*/ 118 w 353"/>
              <a:gd name="T7" fmla="*/ 37 h 354"/>
              <a:gd name="T8" fmla="*/ 100 w 353"/>
              <a:gd name="T9" fmla="*/ 69 h 354"/>
              <a:gd name="T10" fmla="*/ 73 w 353"/>
              <a:gd name="T11" fmla="*/ 55 h 354"/>
              <a:gd name="T12" fmla="*/ 61 w 353"/>
              <a:gd name="T13" fmla="*/ 65 h 354"/>
              <a:gd name="T14" fmla="*/ 93 w 353"/>
              <a:gd name="T15" fmla="*/ 89 h 354"/>
              <a:gd name="T16" fmla="*/ 83 w 353"/>
              <a:gd name="T17" fmla="*/ 133 h 354"/>
              <a:gd name="T18" fmla="*/ 81 w 353"/>
              <a:gd name="T19" fmla="*/ 155 h 354"/>
              <a:gd name="T20" fmla="*/ 16 w 353"/>
              <a:gd name="T21" fmla="*/ 169 h 354"/>
              <a:gd name="T22" fmla="*/ 16 w 353"/>
              <a:gd name="T23" fmla="*/ 185 h 354"/>
              <a:gd name="T24" fmla="*/ 81 w 353"/>
              <a:gd name="T25" fmla="*/ 199 h 354"/>
              <a:gd name="T26" fmla="*/ 83 w 353"/>
              <a:gd name="T27" fmla="*/ 221 h 354"/>
              <a:gd name="T28" fmla="*/ 93 w 353"/>
              <a:gd name="T29" fmla="*/ 265 h 354"/>
              <a:gd name="T30" fmla="*/ 61 w 353"/>
              <a:gd name="T31" fmla="*/ 288 h 354"/>
              <a:gd name="T32" fmla="*/ 73 w 353"/>
              <a:gd name="T33" fmla="*/ 299 h 354"/>
              <a:gd name="T34" fmla="*/ 100 w 353"/>
              <a:gd name="T35" fmla="*/ 284 h 354"/>
              <a:gd name="T36" fmla="*/ 118 w 353"/>
              <a:gd name="T37" fmla="*/ 317 h 354"/>
              <a:gd name="T38" fmla="*/ 129 w 353"/>
              <a:gd name="T39" fmla="*/ 330 h 354"/>
              <a:gd name="T40" fmla="*/ 168 w 353"/>
              <a:gd name="T41" fmla="*/ 337 h 354"/>
              <a:gd name="T42" fmla="*/ 168 w 353"/>
              <a:gd name="T43" fmla="*/ 266 h 354"/>
              <a:gd name="T44" fmla="*/ 168 w 353"/>
              <a:gd name="T45" fmla="*/ 250 h 354"/>
              <a:gd name="T46" fmla="*/ 96 w 353"/>
              <a:gd name="T47" fmla="*/ 185 h 354"/>
              <a:gd name="T48" fmla="*/ 168 w 353"/>
              <a:gd name="T49" fmla="*/ 250 h 354"/>
              <a:gd name="T50" fmla="*/ 96 w 353"/>
              <a:gd name="T51" fmla="*/ 169 h 354"/>
              <a:gd name="T52" fmla="*/ 168 w 353"/>
              <a:gd name="T53" fmla="*/ 104 h 354"/>
              <a:gd name="T54" fmla="*/ 168 w 353"/>
              <a:gd name="T55" fmla="*/ 88 h 354"/>
              <a:gd name="T56" fmla="*/ 168 w 353"/>
              <a:gd name="T57" fmla="*/ 17 h 354"/>
              <a:gd name="T58" fmla="*/ 337 w 353"/>
              <a:gd name="T59" fmla="*/ 169 h 354"/>
              <a:gd name="T60" fmla="*/ 272 w 353"/>
              <a:gd name="T61" fmla="*/ 155 h 354"/>
              <a:gd name="T62" fmla="*/ 270 w 353"/>
              <a:gd name="T63" fmla="*/ 133 h 354"/>
              <a:gd name="T64" fmla="*/ 260 w 353"/>
              <a:gd name="T65" fmla="*/ 89 h 354"/>
              <a:gd name="T66" fmla="*/ 292 w 353"/>
              <a:gd name="T67" fmla="*/ 65 h 354"/>
              <a:gd name="T68" fmla="*/ 280 w 353"/>
              <a:gd name="T69" fmla="*/ 55 h 354"/>
              <a:gd name="T70" fmla="*/ 253 w 353"/>
              <a:gd name="T71" fmla="*/ 69 h 354"/>
              <a:gd name="T72" fmla="*/ 235 w 353"/>
              <a:gd name="T73" fmla="*/ 37 h 354"/>
              <a:gd name="T74" fmla="*/ 224 w 353"/>
              <a:gd name="T75" fmla="*/ 24 h 354"/>
              <a:gd name="T76" fmla="*/ 185 w 353"/>
              <a:gd name="T77" fmla="*/ 17 h 354"/>
              <a:gd name="T78" fmla="*/ 185 w 353"/>
              <a:gd name="T79" fmla="*/ 88 h 354"/>
              <a:gd name="T80" fmla="*/ 185 w 353"/>
              <a:gd name="T81" fmla="*/ 104 h 354"/>
              <a:gd name="T82" fmla="*/ 257 w 353"/>
              <a:gd name="T83" fmla="*/ 169 h 354"/>
              <a:gd name="T84" fmla="*/ 185 w 353"/>
              <a:gd name="T85" fmla="*/ 104 h 354"/>
              <a:gd name="T86" fmla="*/ 257 w 353"/>
              <a:gd name="T87" fmla="*/ 185 h 354"/>
              <a:gd name="T88" fmla="*/ 185 w 353"/>
              <a:gd name="T89" fmla="*/ 250 h 354"/>
              <a:gd name="T90" fmla="*/ 185 w 353"/>
              <a:gd name="T91" fmla="*/ 337 h 354"/>
              <a:gd name="T92" fmla="*/ 240 w 353"/>
              <a:gd name="T93" fmla="*/ 276 h 354"/>
              <a:gd name="T94" fmla="*/ 224 w 353"/>
              <a:gd name="T95" fmla="*/ 330 h 354"/>
              <a:gd name="T96" fmla="*/ 235 w 353"/>
              <a:gd name="T97" fmla="*/ 317 h 354"/>
              <a:gd name="T98" fmla="*/ 253 w 353"/>
              <a:gd name="T99" fmla="*/ 284 h 354"/>
              <a:gd name="T100" fmla="*/ 280 w 353"/>
              <a:gd name="T101" fmla="*/ 299 h 354"/>
              <a:gd name="T102" fmla="*/ 292 w 353"/>
              <a:gd name="T103" fmla="*/ 288 h 354"/>
              <a:gd name="T104" fmla="*/ 260 w 353"/>
              <a:gd name="T105" fmla="*/ 265 h 354"/>
              <a:gd name="T106" fmla="*/ 270 w 353"/>
              <a:gd name="T107" fmla="*/ 221 h 354"/>
              <a:gd name="T108" fmla="*/ 272 w 353"/>
              <a:gd name="T109" fmla="*/ 199 h 354"/>
              <a:gd name="T110" fmla="*/ 337 w 353"/>
              <a:gd name="T111" fmla="*/ 18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 h="354">
                <a:moveTo>
                  <a:pt x="177" y="0"/>
                </a:moveTo>
                <a:cubicBezTo>
                  <a:pt x="79" y="0"/>
                  <a:pt x="0" y="79"/>
                  <a:pt x="0" y="177"/>
                </a:cubicBezTo>
                <a:cubicBezTo>
                  <a:pt x="0" y="274"/>
                  <a:pt x="79" y="354"/>
                  <a:pt x="177" y="354"/>
                </a:cubicBezTo>
                <a:cubicBezTo>
                  <a:pt x="274" y="354"/>
                  <a:pt x="353" y="274"/>
                  <a:pt x="353" y="177"/>
                </a:cubicBezTo>
                <a:cubicBezTo>
                  <a:pt x="353" y="79"/>
                  <a:pt x="274" y="0"/>
                  <a:pt x="177" y="0"/>
                </a:cubicBezTo>
                <a:moveTo>
                  <a:pt x="129" y="24"/>
                </a:moveTo>
                <a:cubicBezTo>
                  <a:pt x="125" y="27"/>
                  <a:pt x="122" y="31"/>
                  <a:pt x="119" y="36"/>
                </a:cubicBezTo>
                <a:cubicBezTo>
                  <a:pt x="119" y="36"/>
                  <a:pt x="118" y="36"/>
                  <a:pt x="118" y="37"/>
                </a:cubicBezTo>
                <a:cubicBezTo>
                  <a:pt x="112" y="46"/>
                  <a:pt x="106" y="56"/>
                  <a:pt x="101" y="68"/>
                </a:cubicBezTo>
                <a:cubicBezTo>
                  <a:pt x="101" y="68"/>
                  <a:pt x="100" y="69"/>
                  <a:pt x="100" y="69"/>
                </a:cubicBezTo>
                <a:cubicBezTo>
                  <a:pt x="100" y="70"/>
                  <a:pt x="100" y="71"/>
                  <a:pt x="99" y="72"/>
                </a:cubicBezTo>
                <a:cubicBezTo>
                  <a:pt x="89" y="67"/>
                  <a:pt x="81" y="61"/>
                  <a:pt x="73" y="55"/>
                </a:cubicBezTo>
                <a:cubicBezTo>
                  <a:pt x="89" y="41"/>
                  <a:pt x="108" y="30"/>
                  <a:pt x="129" y="24"/>
                </a:cubicBezTo>
                <a:moveTo>
                  <a:pt x="61" y="65"/>
                </a:moveTo>
                <a:cubicBezTo>
                  <a:pt x="71" y="74"/>
                  <a:pt x="82" y="81"/>
                  <a:pt x="94" y="87"/>
                </a:cubicBezTo>
                <a:cubicBezTo>
                  <a:pt x="94" y="87"/>
                  <a:pt x="93" y="88"/>
                  <a:pt x="93" y="89"/>
                </a:cubicBezTo>
                <a:cubicBezTo>
                  <a:pt x="89" y="101"/>
                  <a:pt x="86" y="114"/>
                  <a:pt x="84" y="128"/>
                </a:cubicBezTo>
                <a:cubicBezTo>
                  <a:pt x="84" y="129"/>
                  <a:pt x="84" y="131"/>
                  <a:pt x="83" y="133"/>
                </a:cubicBezTo>
                <a:cubicBezTo>
                  <a:pt x="83" y="138"/>
                  <a:pt x="82" y="144"/>
                  <a:pt x="81" y="149"/>
                </a:cubicBezTo>
                <a:cubicBezTo>
                  <a:pt x="81" y="151"/>
                  <a:pt x="81" y="153"/>
                  <a:pt x="81" y="155"/>
                </a:cubicBezTo>
                <a:cubicBezTo>
                  <a:pt x="81" y="160"/>
                  <a:pt x="81" y="164"/>
                  <a:pt x="80" y="169"/>
                </a:cubicBezTo>
                <a:cubicBezTo>
                  <a:pt x="16" y="169"/>
                  <a:pt x="16" y="169"/>
                  <a:pt x="16" y="169"/>
                </a:cubicBezTo>
                <a:cubicBezTo>
                  <a:pt x="18" y="129"/>
                  <a:pt x="35" y="93"/>
                  <a:pt x="61" y="65"/>
                </a:cubicBezTo>
                <a:moveTo>
                  <a:pt x="16" y="185"/>
                </a:moveTo>
                <a:cubicBezTo>
                  <a:pt x="80" y="185"/>
                  <a:pt x="80" y="185"/>
                  <a:pt x="80" y="185"/>
                </a:cubicBezTo>
                <a:cubicBezTo>
                  <a:pt x="81" y="190"/>
                  <a:pt x="81" y="194"/>
                  <a:pt x="81" y="199"/>
                </a:cubicBezTo>
                <a:cubicBezTo>
                  <a:pt x="81" y="201"/>
                  <a:pt x="81" y="203"/>
                  <a:pt x="81" y="205"/>
                </a:cubicBezTo>
                <a:cubicBezTo>
                  <a:pt x="82" y="210"/>
                  <a:pt x="83" y="216"/>
                  <a:pt x="83" y="221"/>
                </a:cubicBezTo>
                <a:cubicBezTo>
                  <a:pt x="84" y="223"/>
                  <a:pt x="84" y="224"/>
                  <a:pt x="84" y="226"/>
                </a:cubicBezTo>
                <a:cubicBezTo>
                  <a:pt x="86" y="240"/>
                  <a:pt x="89" y="253"/>
                  <a:pt x="93" y="265"/>
                </a:cubicBezTo>
                <a:cubicBezTo>
                  <a:pt x="93" y="266"/>
                  <a:pt x="94" y="267"/>
                  <a:pt x="94" y="267"/>
                </a:cubicBezTo>
                <a:cubicBezTo>
                  <a:pt x="82" y="273"/>
                  <a:pt x="71" y="280"/>
                  <a:pt x="61" y="288"/>
                </a:cubicBezTo>
                <a:cubicBezTo>
                  <a:pt x="35" y="261"/>
                  <a:pt x="18" y="225"/>
                  <a:pt x="16" y="185"/>
                </a:cubicBezTo>
                <a:moveTo>
                  <a:pt x="73" y="299"/>
                </a:moveTo>
                <a:cubicBezTo>
                  <a:pt x="81" y="293"/>
                  <a:pt x="89" y="287"/>
                  <a:pt x="99" y="282"/>
                </a:cubicBezTo>
                <a:cubicBezTo>
                  <a:pt x="100" y="283"/>
                  <a:pt x="100" y="284"/>
                  <a:pt x="100" y="284"/>
                </a:cubicBezTo>
                <a:cubicBezTo>
                  <a:pt x="100" y="285"/>
                  <a:pt x="101" y="286"/>
                  <a:pt x="101" y="286"/>
                </a:cubicBezTo>
                <a:cubicBezTo>
                  <a:pt x="106" y="298"/>
                  <a:pt x="112" y="308"/>
                  <a:pt x="118" y="317"/>
                </a:cubicBezTo>
                <a:cubicBezTo>
                  <a:pt x="118" y="317"/>
                  <a:pt x="119" y="318"/>
                  <a:pt x="119" y="318"/>
                </a:cubicBezTo>
                <a:cubicBezTo>
                  <a:pt x="122" y="323"/>
                  <a:pt x="125" y="327"/>
                  <a:pt x="129" y="330"/>
                </a:cubicBezTo>
                <a:cubicBezTo>
                  <a:pt x="108" y="324"/>
                  <a:pt x="89" y="313"/>
                  <a:pt x="73" y="299"/>
                </a:cubicBezTo>
                <a:moveTo>
                  <a:pt x="168" y="337"/>
                </a:moveTo>
                <a:cubicBezTo>
                  <a:pt x="146" y="332"/>
                  <a:pt x="127" y="310"/>
                  <a:pt x="113" y="276"/>
                </a:cubicBezTo>
                <a:cubicBezTo>
                  <a:pt x="130" y="270"/>
                  <a:pt x="149" y="266"/>
                  <a:pt x="168" y="266"/>
                </a:cubicBezTo>
                <a:lnTo>
                  <a:pt x="168" y="337"/>
                </a:lnTo>
                <a:close/>
                <a:moveTo>
                  <a:pt x="168" y="250"/>
                </a:moveTo>
                <a:cubicBezTo>
                  <a:pt x="147" y="250"/>
                  <a:pt x="127" y="254"/>
                  <a:pt x="108" y="261"/>
                </a:cubicBezTo>
                <a:cubicBezTo>
                  <a:pt x="101" y="239"/>
                  <a:pt x="97" y="213"/>
                  <a:pt x="96" y="185"/>
                </a:cubicBezTo>
                <a:cubicBezTo>
                  <a:pt x="168" y="185"/>
                  <a:pt x="168" y="185"/>
                  <a:pt x="168" y="185"/>
                </a:cubicBezTo>
                <a:lnTo>
                  <a:pt x="168" y="250"/>
                </a:lnTo>
                <a:close/>
                <a:moveTo>
                  <a:pt x="168" y="169"/>
                </a:moveTo>
                <a:cubicBezTo>
                  <a:pt x="96" y="169"/>
                  <a:pt x="96" y="169"/>
                  <a:pt x="96" y="169"/>
                </a:cubicBezTo>
                <a:cubicBezTo>
                  <a:pt x="97" y="141"/>
                  <a:pt x="101" y="115"/>
                  <a:pt x="108" y="93"/>
                </a:cubicBezTo>
                <a:cubicBezTo>
                  <a:pt x="127" y="100"/>
                  <a:pt x="147" y="103"/>
                  <a:pt x="168" y="104"/>
                </a:cubicBezTo>
                <a:lnTo>
                  <a:pt x="168" y="169"/>
                </a:lnTo>
                <a:close/>
                <a:moveTo>
                  <a:pt x="168" y="88"/>
                </a:moveTo>
                <a:cubicBezTo>
                  <a:pt x="149" y="87"/>
                  <a:pt x="130" y="84"/>
                  <a:pt x="113" y="78"/>
                </a:cubicBezTo>
                <a:cubicBezTo>
                  <a:pt x="127" y="44"/>
                  <a:pt x="146" y="22"/>
                  <a:pt x="168" y="17"/>
                </a:cubicBezTo>
                <a:lnTo>
                  <a:pt x="168" y="88"/>
                </a:lnTo>
                <a:close/>
                <a:moveTo>
                  <a:pt x="337" y="169"/>
                </a:moveTo>
                <a:cubicBezTo>
                  <a:pt x="273" y="169"/>
                  <a:pt x="273" y="169"/>
                  <a:pt x="273" y="169"/>
                </a:cubicBezTo>
                <a:cubicBezTo>
                  <a:pt x="272" y="164"/>
                  <a:pt x="272" y="160"/>
                  <a:pt x="272" y="155"/>
                </a:cubicBezTo>
                <a:cubicBezTo>
                  <a:pt x="272" y="153"/>
                  <a:pt x="272" y="151"/>
                  <a:pt x="272" y="149"/>
                </a:cubicBezTo>
                <a:cubicBezTo>
                  <a:pt x="271" y="144"/>
                  <a:pt x="270" y="138"/>
                  <a:pt x="270" y="133"/>
                </a:cubicBezTo>
                <a:cubicBezTo>
                  <a:pt x="269" y="131"/>
                  <a:pt x="269" y="129"/>
                  <a:pt x="269" y="128"/>
                </a:cubicBezTo>
                <a:cubicBezTo>
                  <a:pt x="267" y="114"/>
                  <a:pt x="264" y="101"/>
                  <a:pt x="260" y="89"/>
                </a:cubicBezTo>
                <a:cubicBezTo>
                  <a:pt x="260" y="88"/>
                  <a:pt x="259" y="87"/>
                  <a:pt x="259" y="87"/>
                </a:cubicBezTo>
                <a:cubicBezTo>
                  <a:pt x="271" y="81"/>
                  <a:pt x="282" y="74"/>
                  <a:pt x="292" y="65"/>
                </a:cubicBezTo>
                <a:cubicBezTo>
                  <a:pt x="318" y="93"/>
                  <a:pt x="335" y="129"/>
                  <a:pt x="337" y="169"/>
                </a:cubicBezTo>
                <a:moveTo>
                  <a:pt x="280" y="55"/>
                </a:moveTo>
                <a:cubicBezTo>
                  <a:pt x="272" y="61"/>
                  <a:pt x="264" y="67"/>
                  <a:pt x="254" y="72"/>
                </a:cubicBezTo>
                <a:cubicBezTo>
                  <a:pt x="253" y="71"/>
                  <a:pt x="253" y="70"/>
                  <a:pt x="253" y="69"/>
                </a:cubicBezTo>
                <a:cubicBezTo>
                  <a:pt x="253" y="69"/>
                  <a:pt x="252" y="68"/>
                  <a:pt x="252" y="68"/>
                </a:cubicBezTo>
                <a:cubicBezTo>
                  <a:pt x="247" y="56"/>
                  <a:pt x="241" y="46"/>
                  <a:pt x="235" y="37"/>
                </a:cubicBezTo>
                <a:cubicBezTo>
                  <a:pt x="235" y="36"/>
                  <a:pt x="234" y="36"/>
                  <a:pt x="234" y="36"/>
                </a:cubicBezTo>
                <a:cubicBezTo>
                  <a:pt x="231" y="31"/>
                  <a:pt x="228" y="27"/>
                  <a:pt x="224" y="24"/>
                </a:cubicBezTo>
                <a:cubicBezTo>
                  <a:pt x="245" y="30"/>
                  <a:pt x="264" y="41"/>
                  <a:pt x="280" y="55"/>
                </a:cubicBezTo>
                <a:moveTo>
                  <a:pt x="185" y="17"/>
                </a:moveTo>
                <a:cubicBezTo>
                  <a:pt x="207" y="22"/>
                  <a:pt x="226" y="44"/>
                  <a:pt x="240" y="78"/>
                </a:cubicBezTo>
                <a:cubicBezTo>
                  <a:pt x="223" y="84"/>
                  <a:pt x="204" y="87"/>
                  <a:pt x="185" y="88"/>
                </a:cubicBezTo>
                <a:lnTo>
                  <a:pt x="185" y="17"/>
                </a:lnTo>
                <a:close/>
                <a:moveTo>
                  <a:pt x="185" y="104"/>
                </a:moveTo>
                <a:cubicBezTo>
                  <a:pt x="206" y="103"/>
                  <a:pt x="226" y="100"/>
                  <a:pt x="245" y="93"/>
                </a:cubicBezTo>
                <a:cubicBezTo>
                  <a:pt x="252" y="115"/>
                  <a:pt x="256" y="141"/>
                  <a:pt x="257" y="169"/>
                </a:cubicBezTo>
                <a:cubicBezTo>
                  <a:pt x="185" y="169"/>
                  <a:pt x="185" y="169"/>
                  <a:pt x="185" y="169"/>
                </a:cubicBezTo>
                <a:lnTo>
                  <a:pt x="185" y="104"/>
                </a:lnTo>
                <a:close/>
                <a:moveTo>
                  <a:pt x="185" y="185"/>
                </a:moveTo>
                <a:cubicBezTo>
                  <a:pt x="257" y="185"/>
                  <a:pt x="257" y="185"/>
                  <a:pt x="257" y="185"/>
                </a:cubicBezTo>
                <a:cubicBezTo>
                  <a:pt x="256" y="213"/>
                  <a:pt x="252" y="239"/>
                  <a:pt x="245" y="261"/>
                </a:cubicBezTo>
                <a:cubicBezTo>
                  <a:pt x="226" y="254"/>
                  <a:pt x="206" y="250"/>
                  <a:pt x="185" y="250"/>
                </a:cubicBezTo>
                <a:lnTo>
                  <a:pt x="185" y="185"/>
                </a:lnTo>
                <a:close/>
                <a:moveTo>
                  <a:pt x="185" y="337"/>
                </a:moveTo>
                <a:cubicBezTo>
                  <a:pt x="185" y="266"/>
                  <a:pt x="185" y="266"/>
                  <a:pt x="185" y="266"/>
                </a:cubicBezTo>
                <a:cubicBezTo>
                  <a:pt x="204" y="266"/>
                  <a:pt x="223" y="270"/>
                  <a:pt x="240" y="276"/>
                </a:cubicBezTo>
                <a:cubicBezTo>
                  <a:pt x="226" y="310"/>
                  <a:pt x="207" y="332"/>
                  <a:pt x="185" y="337"/>
                </a:cubicBezTo>
                <a:moveTo>
                  <a:pt x="224" y="330"/>
                </a:moveTo>
                <a:cubicBezTo>
                  <a:pt x="228" y="327"/>
                  <a:pt x="231" y="323"/>
                  <a:pt x="234" y="318"/>
                </a:cubicBezTo>
                <a:cubicBezTo>
                  <a:pt x="234" y="318"/>
                  <a:pt x="235" y="317"/>
                  <a:pt x="235" y="317"/>
                </a:cubicBezTo>
                <a:cubicBezTo>
                  <a:pt x="241" y="308"/>
                  <a:pt x="247" y="298"/>
                  <a:pt x="252" y="286"/>
                </a:cubicBezTo>
                <a:cubicBezTo>
                  <a:pt x="252" y="286"/>
                  <a:pt x="253" y="285"/>
                  <a:pt x="253" y="284"/>
                </a:cubicBezTo>
                <a:cubicBezTo>
                  <a:pt x="253" y="284"/>
                  <a:pt x="253" y="283"/>
                  <a:pt x="254" y="282"/>
                </a:cubicBezTo>
                <a:cubicBezTo>
                  <a:pt x="264" y="287"/>
                  <a:pt x="272" y="293"/>
                  <a:pt x="280" y="299"/>
                </a:cubicBezTo>
                <a:cubicBezTo>
                  <a:pt x="264" y="313"/>
                  <a:pt x="245" y="324"/>
                  <a:pt x="224" y="330"/>
                </a:cubicBezTo>
                <a:moveTo>
                  <a:pt x="292" y="288"/>
                </a:moveTo>
                <a:cubicBezTo>
                  <a:pt x="282" y="280"/>
                  <a:pt x="271" y="273"/>
                  <a:pt x="259" y="267"/>
                </a:cubicBezTo>
                <a:cubicBezTo>
                  <a:pt x="259" y="267"/>
                  <a:pt x="260" y="266"/>
                  <a:pt x="260" y="265"/>
                </a:cubicBezTo>
                <a:cubicBezTo>
                  <a:pt x="264" y="253"/>
                  <a:pt x="267" y="240"/>
                  <a:pt x="269" y="226"/>
                </a:cubicBezTo>
                <a:cubicBezTo>
                  <a:pt x="269" y="224"/>
                  <a:pt x="269" y="223"/>
                  <a:pt x="270" y="221"/>
                </a:cubicBezTo>
                <a:cubicBezTo>
                  <a:pt x="270" y="216"/>
                  <a:pt x="271" y="210"/>
                  <a:pt x="272" y="205"/>
                </a:cubicBezTo>
                <a:cubicBezTo>
                  <a:pt x="272" y="203"/>
                  <a:pt x="272" y="201"/>
                  <a:pt x="272" y="199"/>
                </a:cubicBezTo>
                <a:cubicBezTo>
                  <a:pt x="272" y="194"/>
                  <a:pt x="272" y="190"/>
                  <a:pt x="273" y="185"/>
                </a:cubicBezTo>
                <a:cubicBezTo>
                  <a:pt x="337" y="185"/>
                  <a:pt x="337" y="185"/>
                  <a:pt x="337" y="185"/>
                </a:cubicBezTo>
                <a:cubicBezTo>
                  <a:pt x="335" y="225"/>
                  <a:pt x="318" y="261"/>
                  <a:pt x="292" y="288"/>
                </a:cubicBezTo>
              </a:path>
            </a:pathLst>
          </a:custGeom>
          <a:solidFill>
            <a:srgbClr val="990000"/>
          </a:solidFill>
          <a:ln>
            <a:solidFill>
              <a:srgbClr val="C00000"/>
            </a:solidFill>
          </a:ln>
        </p:spPr>
        <p:txBody>
          <a:bodyPr vert="horz" wrap="square" lIns="45720" tIns="22860" rIns="45720" bIns="22860" numCol="1" anchor="t" anchorCtr="0" compatLnSpc="1">
            <a:prstTxWarp prst="textNoShape">
              <a:avLst/>
            </a:prstTxWarp>
          </a:bodyPr>
          <a:lstStyle/>
          <a:p>
            <a:endParaRPr lang="en-US" sz="675"/>
          </a:p>
        </p:txBody>
      </p:sp>
      <p:grpSp>
        <p:nvGrpSpPr>
          <p:cNvPr id="40" name="Group 39" descr="RSVPs, condier a question such as &quot;are accommodations needed to attend this event?&quot; Use a check box or text box. Designated point person's contact information should be available."/>
          <p:cNvGrpSpPr/>
          <p:nvPr/>
        </p:nvGrpSpPr>
        <p:grpSpPr>
          <a:xfrm>
            <a:off x="1421122" y="4722851"/>
            <a:ext cx="4642670" cy="1699500"/>
            <a:chOff x="1141288" y="3685951"/>
            <a:chExt cx="2248683" cy="1274624"/>
          </a:xfrm>
        </p:grpSpPr>
        <p:sp>
          <p:nvSpPr>
            <p:cNvPr id="41" name="TextBox 40"/>
            <p:cNvSpPr txBox="1"/>
            <p:nvPr/>
          </p:nvSpPr>
          <p:spPr>
            <a:xfrm>
              <a:off x="1141288" y="3910913"/>
              <a:ext cx="2248683" cy="1049662"/>
            </a:xfrm>
            <a:prstGeom prst="rect">
              <a:avLst/>
            </a:prstGeom>
            <a:noFill/>
          </p:spPr>
          <p:txBody>
            <a:bodyPr wrap="square" lIns="0" tIns="0" rIns="0" bIns="0" rtlCol="0">
              <a:spAutoFit/>
            </a:bodyPr>
            <a:lstStyle/>
            <a:p>
              <a:pPr>
                <a:lnSpc>
                  <a:spcPct val="130000"/>
                </a:lnSpc>
              </a:pPr>
              <a:r>
                <a:rPr lang="en-US">
                  <a:latin typeface="Lato" panose="020F0502020204030203" pitchFamily="34" charset="0"/>
                  <a:ea typeface="Open Sans Light" panose="020B0306030504020204" pitchFamily="34" charset="0"/>
                  <a:cs typeface="Open Sans Light" panose="020B0306030504020204" pitchFamily="34" charset="0"/>
                </a:rPr>
                <a:t>Consider a question: Are accommodations needed to attend this event? (check box or text box)</a:t>
              </a:r>
            </a:p>
            <a:p>
              <a:pPr>
                <a:lnSpc>
                  <a:spcPct val="130000"/>
                </a:lnSpc>
              </a:pPr>
              <a:r>
                <a:rPr lang="en-US">
                  <a:latin typeface="Lato" panose="020F0502020204030203" pitchFamily="34" charset="0"/>
                  <a:ea typeface="Open Sans Light" panose="020B0306030504020204" pitchFamily="34" charset="0"/>
                  <a:cs typeface="Open Sans Light" panose="020B0306030504020204" pitchFamily="34" charset="0"/>
                </a:rPr>
                <a:t>Designated point person contact information.</a:t>
              </a:r>
            </a:p>
          </p:txBody>
        </p:sp>
        <p:sp>
          <p:nvSpPr>
            <p:cNvPr id="42" name="TextBox 41"/>
            <p:cNvSpPr txBox="1"/>
            <p:nvPr/>
          </p:nvSpPr>
          <p:spPr>
            <a:xfrm>
              <a:off x="1141288" y="3685951"/>
              <a:ext cx="2248683" cy="230833"/>
            </a:xfrm>
            <a:prstGeom prst="rect">
              <a:avLst/>
            </a:prstGeom>
            <a:noFill/>
          </p:spPr>
          <p:txBody>
            <a:bodyPr wrap="square" lIns="0" tIns="0" rIns="0" bIns="0" rtlCol="0">
              <a:spAutoFit/>
            </a:bodyPr>
            <a:lstStyle/>
            <a:p>
              <a:r>
                <a:rPr lang="en-US" sz="2000" cap="all" spc="27">
                  <a:solidFill>
                    <a:srgbClr val="990000"/>
                  </a:solidFill>
                  <a:latin typeface="Lato" panose="020F0502020204030203" pitchFamily="34" charset="0"/>
                  <a:ea typeface="Open Sans" panose="020B0606030504020204" pitchFamily="34" charset="0"/>
                  <a:cs typeface="Open Sans" panose="020B0606030504020204" pitchFamily="34" charset="0"/>
                </a:rPr>
                <a:t>RSVP</a:t>
              </a:r>
            </a:p>
          </p:txBody>
        </p:sp>
      </p:grpSp>
      <p:grpSp>
        <p:nvGrpSpPr>
          <p:cNvPr id="37" name="Group 36" descr="accessibility statement either long description if space is available or short description pointing to website if there is little space."/>
          <p:cNvGrpSpPr/>
          <p:nvPr/>
        </p:nvGrpSpPr>
        <p:grpSpPr>
          <a:xfrm>
            <a:off x="1421122" y="3083500"/>
            <a:ext cx="4715328" cy="1339402"/>
            <a:chOff x="1141288" y="2639914"/>
            <a:chExt cx="2605979" cy="1004551"/>
          </a:xfrm>
        </p:grpSpPr>
        <p:sp>
          <p:nvSpPr>
            <p:cNvPr id="38" name="TextBox 37"/>
            <p:cNvSpPr txBox="1"/>
            <p:nvPr/>
          </p:nvSpPr>
          <p:spPr>
            <a:xfrm>
              <a:off x="1141288" y="2864876"/>
              <a:ext cx="2605979" cy="779589"/>
            </a:xfrm>
            <a:prstGeom prst="rect">
              <a:avLst/>
            </a:prstGeom>
            <a:noFill/>
          </p:spPr>
          <p:txBody>
            <a:bodyPr wrap="square" lIns="0" tIns="0" rIns="0" bIns="0" rtlCol="0">
              <a:spAutoFit/>
            </a:bodyPr>
            <a:lstStyle/>
            <a:p>
              <a:pPr>
                <a:lnSpc>
                  <a:spcPct val="130000"/>
                </a:lnSpc>
              </a:pPr>
              <a:r>
                <a:rPr lang="en-US">
                  <a:latin typeface="Lato" panose="020F0502020204030203" pitchFamily="34" charset="0"/>
                  <a:ea typeface="Open Sans Light" panose="020B0306030504020204" pitchFamily="34" charset="0"/>
                  <a:cs typeface="Open Sans Light" panose="020B0306030504020204" pitchFamily="34" charset="0"/>
                </a:rPr>
                <a:t>Long description statement if space </a:t>
              </a:r>
            </a:p>
            <a:p>
              <a:pPr>
                <a:lnSpc>
                  <a:spcPct val="130000"/>
                </a:lnSpc>
              </a:pPr>
              <a:r>
                <a:rPr lang="en-US">
                  <a:latin typeface="Lato" panose="020F0502020204030203" pitchFamily="34" charset="0"/>
                  <a:ea typeface="Open Sans Light" panose="020B0306030504020204" pitchFamily="34" charset="0"/>
                  <a:cs typeface="Open Sans Light" panose="020B0306030504020204" pitchFamily="34" charset="0"/>
                </a:rPr>
                <a:t>Short description pointing to website if little space</a:t>
              </a:r>
            </a:p>
          </p:txBody>
        </p:sp>
        <p:sp>
          <p:nvSpPr>
            <p:cNvPr id="39" name="TextBox 38"/>
            <p:cNvSpPr txBox="1"/>
            <p:nvPr/>
          </p:nvSpPr>
          <p:spPr>
            <a:xfrm>
              <a:off x="1141288" y="2639914"/>
              <a:ext cx="2364127" cy="230833"/>
            </a:xfrm>
            <a:prstGeom prst="rect">
              <a:avLst/>
            </a:prstGeom>
            <a:noFill/>
          </p:spPr>
          <p:txBody>
            <a:bodyPr wrap="square" lIns="0" tIns="0" rIns="0" bIns="0" rtlCol="0">
              <a:spAutoFit/>
            </a:bodyPr>
            <a:lstStyle/>
            <a:p>
              <a:r>
                <a:rPr lang="en-US" sz="2000" cap="all" spc="27">
                  <a:solidFill>
                    <a:srgbClr val="990000"/>
                  </a:solidFill>
                  <a:latin typeface="Lato" panose="020F0502020204030203" pitchFamily="34" charset="0"/>
                  <a:ea typeface="Open Sans" panose="020B0606030504020204" pitchFamily="34" charset="0"/>
                  <a:cs typeface="Open Sans" panose="020B0606030504020204" pitchFamily="34" charset="0"/>
                </a:rPr>
                <a:t>Accessibility statement</a:t>
              </a:r>
            </a:p>
          </p:txBody>
        </p:sp>
      </p:grpSp>
      <p:sp>
        <p:nvSpPr>
          <p:cNvPr id="35" name="TextBox 34"/>
          <p:cNvSpPr txBox="1"/>
          <p:nvPr/>
        </p:nvSpPr>
        <p:spPr>
          <a:xfrm>
            <a:off x="1415440" y="2065254"/>
            <a:ext cx="4778255" cy="679353"/>
          </a:xfrm>
          <a:prstGeom prst="rect">
            <a:avLst/>
          </a:prstGeom>
          <a:noFill/>
        </p:spPr>
        <p:txBody>
          <a:bodyPr wrap="square" lIns="0" tIns="0" rIns="0" bIns="0" rtlCol="0">
            <a:spAutoFit/>
          </a:bodyPr>
          <a:lstStyle/>
          <a:p>
            <a:pPr>
              <a:lnSpc>
                <a:spcPct val="130000"/>
              </a:lnSpc>
            </a:pPr>
            <a:r>
              <a:rPr lang="en-US">
                <a:latin typeface="Lato" panose="020F0502020204030203" pitchFamily="34" charset="0"/>
                <a:ea typeface="Open Sans Light" panose="020B0306030504020204" pitchFamily="34" charset="0"/>
                <a:cs typeface="Open Sans Light" panose="020B0306030504020204" pitchFamily="34" charset="0"/>
              </a:rPr>
              <a:t>Identify an individual &amp; provide name, number, email and website.</a:t>
            </a:r>
          </a:p>
        </p:txBody>
      </p:sp>
      <p:sp>
        <p:nvSpPr>
          <p:cNvPr id="36" name="TextBox 35"/>
          <p:cNvSpPr txBox="1"/>
          <p:nvPr/>
        </p:nvSpPr>
        <p:spPr>
          <a:xfrm>
            <a:off x="1415440" y="1765306"/>
            <a:ext cx="4778255" cy="307778"/>
          </a:xfrm>
          <a:prstGeom prst="rect">
            <a:avLst/>
          </a:prstGeom>
          <a:noFill/>
        </p:spPr>
        <p:txBody>
          <a:bodyPr wrap="square" lIns="0" tIns="0" rIns="0" bIns="0" rtlCol="0">
            <a:spAutoFit/>
          </a:bodyPr>
          <a:lstStyle/>
          <a:p>
            <a:r>
              <a:rPr lang="en-US" sz="2000" cap="all" spc="27">
                <a:solidFill>
                  <a:srgbClr val="990000"/>
                </a:solidFill>
                <a:latin typeface="Lato" panose="020F0502020204030203" pitchFamily="34" charset="0"/>
                <a:ea typeface="Open Sans" panose="020B0606030504020204" pitchFamily="34" charset="0"/>
                <a:cs typeface="Open Sans" panose="020B0606030504020204" pitchFamily="34" charset="0"/>
              </a:rPr>
              <a:t>Designated Point Person</a:t>
            </a:r>
          </a:p>
        </p:txBody>
      </p:sp>
      <p:sp>
        <p:nvSpPr>
          <p:cNvPr id="31" name="Text Placeholder 1"/>
          <p:cNvSpPr txBox="1">
            <a:spLocks noGrp="1"/>
          </p:cNvSpPr>
          <p:nvPr>
            <p:ph type="title" idx="4294967295"/>
          </p:nvPr>
        </p:nvSpPr>
        <p:spPr>
          <a:xfrm>
            <a:off x="765544" y="759399"/>
            <a:ext cx="5330456" cy="4513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685800" rtl="0" eaLnBrk="1" latinLnBrk="0" hangingPunct="1">
              <a:lnSpc>
                <a:spcPct val="100000"/>
              </a:lnSpc>
              <a:spcBef>
                <a:spcPts val="0"/>
              </a:spcBef>
              <a:buFont typeface="Arial" panose="020B0604020202020204" pitchFamily="34" charset="0"/>
              <a:buNone/>
              <a:defRPr sz="2200" b="0" kern="120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933" b="0" i="0" u="none" strike="noStrike" kern="1200" cap="all" spc="50" normalizeH="0" baseline="0" noProof="0">
                <a:ln>
                  <a:noFill/>
                </a:ln>
                <a:solidFill>
                  <a:srgbClr val="990000"/>
                </a:solidFill>
                <a:effectLst/>
                <a:uLnTx/>
                <a:uFillTx/>
                <a:latin typeface="Lato Black" panose="020F0A02020204030203" pitchFamily="34" charset="0"/>
                <a:ea typeface="Roboto" panose="02000000000000000000" pitchFamily="2" charset="0"/>
                <a:cs typeface="Open Sans" panose="020B0606030504020204" pitchFamily="34" charset="0"/>
              </a:rPr>
              <a:t>Invitations &amp; rsvp’s</a:t>
            </a:r>
          </a:p>
        </p:txBody>
      </p:sp>
      <p:pic>
        <p:nvPicPr>
          <p:cNvPr id="7" name="Picture Placeholder 6" descr="Image of Tommy Trojan statue during a  USC Tail gate party"/>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4369" r="4564" b="9803"/>
          <a:stretch/>
        </p:blipFill>
        <p:spPr>
          <a:xfrm>
            <a:off x="6291390" y="1"/>
            <a:ext cx="5900610" cy="6857999"/>
          </a:xfrm>
        </p:spPr>
      </p:pic>
      <p:pic>
        <p:nvPicPr>
          <p:cNvPr id="4" name="Graphic 4" descr="Target Audience outline">
            <a:extLst>
              <a:ext uri="{FF2B5EF4-FFF2-40B4-BE49-F238E27FC236}">
                <a16:creationId xmlns:a16="http://schemas.microsoft.com/office/drawing/2014/main" id="{52256ED3-6736-6BBB-941F-862717A14D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679" y="1717288"/>
            <a:ext cx="644912" cy="579863"/>
          </a:xfrm>
          <a:prstGeom prst="rect">
            <a:avLst/>
          </a:prstGeom>
        </p:spPr>
      </p:pic>
      <p:pic>
        <p:nvPicPr>
          <p:cNvPr id="3" name="Graphic 2" descr="Chat outline">
            <a:extLst>
              <a:ext uri="{FF2B5EF4-FFF2-40B4-BE49-F238E27FC236}">
                <a16:creationId xmlns:a16="http://schemas.microsoft.com/office/drawing/2014/main" id="{90EC57A0-A846-DBDC-A1FF-4D833CD842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698" y="4603397"/>
            <a:ext cx="638779" cy="638779"/>
          </a:xfrm>
          <a:prstGeom prst="rect">
            <a:avLst/>
          </a:prstGeom>
        </p:spPr>
      </p:pic>
    </p:spTree>
    <p:extLst>
      <p:ext uri="{BB962C8B-B14F-4D97-AF65-F5344CB8AC3E}">
        <p14:creationId xmlns:p14="http://schemas.microsoft.com/office/powerpoint/2010/main" val="3376457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C183D7F6-B498-43B3-948B-1728B52AA6E4}">
                <adec:decorative xmlns:adec="http://schemas.microsoft.com/office/drawing/2017/decorative" val="1"/>
              </a:ext>
            </a:extLst>
          </p:cNvPr>
          <p:cNvGrpSpPr/>
          <p:nvPr/>
        </p:nvGrpSpPr>
        <p:grpSpPr>
          <a:xfrm>
            <a:off x="4352785" y="5392595"/>
            <a:ext cx="329715" cy="322405"/>
            <a:chOff x="3264589" y="4044446"/>
            <a:chExt cx="247286" cy="241804"/>
          </a:xfrm>
          <a:solidFill>
            <a:srgbClr val="C00000"/>
          </a:solidFill>
        </p:grpSpPr>
        <p:sp>
          <p:nvSpPr>
            <p:cNvPr id="5" name="Oval 4"/>
            <p:cNvSpPr/>
            <p:nvPr/>
          </p:nvSpPr>
          <p:spPr>
            <a:xfrm>
              <a:off x="3264589" y="4184633"/>
              <a:ext cx="101617" cy="101617"/>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650">
                <a:solidFill>
                  <a:srgbClr val="990000"/>
                </a:solidFill>
                <a:cs typeface="Calibri"/>
              </a:endParaRPr>
            </a:p>
          </p:txBody>
        </p:sp>
        <p:sp>
          <p:nvSpPr>
            <p:cNvPr id="6" name="Freeform 5"/>
            <p:cNvSpPr/>
            <p:nvPr/>
          </p:nvSpPr>
          <p:spPr>
            <a:xfrm>
              <a:off x="3334608" y="4044446"/>
              <a:ext cx="177267" cy="176556"/>
            </a:xfrm>
            <a:custGeom>
              <a:avLst/>
              <a:gdLst>
                <a:gd name="connsiteX0" fmla="*/ 456839 w 558474"/>
                <a:gd name="connsiteY0" fmla="*/ 0 h 556235"/>
                <a:gd name="connsiteX1" fmla="*/ 532161 w 558474"/>
                <a:gd name="connsiteY1" fmla="*/ 62146 h 556235"/>
                <a:gd name="connsiteX2" fmla="*/ 558474 w 558474"/>
                <a:gd name="connsiteY2" fmla="*/ 76428 h 556235"/>
                <a:gd name="connsiteX3" fmla="*/ 531014 w 558474"/>
                <a:gd name="connsiteY3" fmla="*/ 108942 h 556235"/>
                <a:gd name="connsiteX4" fmla="*/ 138845 w 558474"/>
                <a:gd name="connsiteY4" fmla="*/ 507892 h 556235"/>
                <a:gd name="connsiteX5" fmla="*/ 83371 w 558474"/>
                <a:gd name="connsiteY5" fmla="*/ 556235 h 556235"/>
                <a:gd name="connsiteX6" fmla="*/ 80617 w 558474"/>
                <a:gd name="connsiteY6" fmla="*/ 542596 h 556235"/>
                <a:gd name="connsiteX7" fmla="*/ 46312 w 558474"/>
                <a:gd name="connsiteY7" fmla="*/ 491715 h 556235"/>
                <a:gd name="connsiteX8" fmla="*/ 0 w 558474"/>
                <a:gd name="connsiteY8" fmla="*/ 460491 h 556235"/>
                <a:gd name="connsiteX9" fmla="*/ 52892 w 558474"/>
                <a:gd name="connsiteY9" fmla="*/ 414398 h 556235"/>
                <a:gd name="connsiteX10" fmla="*/ 436052 w 558474"/>
                <a:gd name="connsiteY10" fmla="*/ 24612 h 556235"/>
                <a:gd name="connsiteX11" fmla="*/ 456839 w 558474"/>
                <a:gd name="connsiteY11" fmla="*/ 0 h 5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474" h="556235">
                  <a:moveTo>
                    <a:pt x="456839" y="0"/>
                  </a:moveTo>
                  <a:lnTo>
                    <a:pt x="532161" y="62146"/>
                  </a:lnTo>
                  <a:lnTo>
                    <a:pt x="558474" y="76428"/>
                  </a:lnTo>
                  <a:lnTo>
                    <a:pt x="531014" y="108942"/>
                  </a:lnTo>
                  <a:cubicBezTo>
                    <a:pt x="407062" y="248422"/>
                    <a:pt x="276158" y="381587"/>
                    <a:pt x="138845" y="507892"/>
                  </a:cubicBezTo>
                  <a:lnTo>
                    <a:pt x="83371" y="556235"/>
                  </a:lnTo>
                  <a:lnTo>
                    <a:pt x="80617" y="542596"/>
                  </a:lnTo>
                  <a:cubicBezTo>
                    <a:pt x="72517" y="523445"/>
                    <a:pt x="60796" y="506199"/>
                    <a:pt x="46312" y="491715"/>
                  </a:cubicBezTo>
                  <a:lnTo>
                    <a:pt x="0" y="460491"/>
                  </a:lnTo>
                  <a:lnTo>
                    <a:pt x="52892" y="414398"/>
                  </a:lnTo>
                  <a:cubicBezTo>
                    <a:pt x="187050" y="290994"/>
                    <a:pt x="314947" y="160889"/>
                    <a:pt x="436052" y="24612"/>
                  </a:cubicBezTo>
                  <a:lnTo>
                    <a:pt x="456839" y="0"/>
                  </a:lnTo>
                  <a:close/>
                </a:path>
              </a:pathLst>
            </a:cu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sz="650">
                <a:solidFill>
                  <a:srgbClr val="990000"/>
                </a:solidFill>
                <a:cs typeface="Calibri"/>
              </a:endParaRPr>
            </a:p>
          </p:txBody>
        </p:sp>
      </p:grpSp>
      <p:sp>
        <p:nvSpPr>
          <p:cNvPr id="8" name="Freeform 7">
            <a:extLst>
              <a:ext uri="{C183D7F6-B498-43B3-948B-1728B52AA6E4}">
                <adec:decorative xmlns:adec="http://schemas.microsoft.com/office/drawing/2017/decorative" val="1"/>
              </a:ext>
            </a:extLst>
          </p:cNvPr>
          <p:cNvSpPr/>
          <p:nvPr/>
        </p:nvSpPr>
        <p:spPr>
          <a:xfrm>
            <a:off x="4968707" y="2840354"/>
            <a:ext cx="272909" cy="748868"/>
          </a:xfrm>
          <a:custGeom>
            <a:avLst/>
            <a:gdLst>
              <a:gd name="connsiteX0" fmla="*/ 109492 w 644844"/>
              <a:gd name="connsiteY0" fmla="*/ 0 h 1769467"/>
              <a:gd name="connsiteX1" fmla="*/ 209474 w 644844"/>
              <a:gd name="connsiteY1" fmla="*/ 208423 h 1769467"/>
              <a:gd name="connsiteX2" fmla="*/ 620200 w 644844"/>
              <a:gd name="connsiteY2" fmla="*/ 1581427 h 1769467"/>
              <a:gd name="connsiteX3" fmla="*/ 644844 w 644844"/>
              <a:gd name="connsiteY3" fmla="*/ 1765235 h 1769467"/>
              <a:gd name="connsiteX4" fmla="*/ 602066 w 644844"/>
              <a:gd name="connsiteY4" fmla="*/ 1760922 h 1769467"/>
              <a:gd name="connsiteX5" fmla="*/ 517306 w 644844"/>
              <a:gd name="connsiteY5" fmla="*/ 1769467 h 1769467"/>
              <a:gd name="connsiteX6" fmla="*/ 494826 w 644844"/>
              <a:gd name="connsiteY6" fmla="*/ 1601801 h 1769467"/>
              <a:gd name="connsiteX7" fmla="*/ 93535 w 644844"/>
              <a:gd name="connsiteY7" fmla="*/ 260336 h 1769467"/>
              <a:gd name="connsiteX8" fmla="*/ 0 w 644844"/>
              <a:gd name="connsiteY8" fmla="*/ 65352 h 1769467"/>
              <a:gd name="connsiteX9" fmla="*/ 88514 w 644844"/>
              <a:gd name="connsiteY9" fmla="*/ 17308 h 1769467"/>
              <a:gd name="connsiteX10" fmla="*/ 109492 w 644844"/>
              <a:gd name="connsiteY10" fmla="*/ 0 h 17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44" h="1769467">
                <a:moveTo>
                  <a:pt x="109492" y="0"/>
                </a:moveTo>
                <a:lnTo>
                  <a:pt x="209474" y="208423"/>
                </a:lnTo>
                <a:cubicBezTo>
                  <a:pt x="402850" y="639636"/>
                  <a:pt x="542589" y="1100134"/>
                  <a:pt x="620200" y="1581427"/>
                </a:cubicBezTo>
                <a:lnTo>
                  <a:pt x="644844" y="1765235"/>
                </a:lnTo>
                <a:lnTo>
                  <a:pt x="602066" y="1760922"/>
                </a:lnTo>
                <a:lnTo>
                  <a:pt x="517306" y="1769467"/>
                </a:lnTo>
                <a:lnTo>
                  <a:pt x="494826" y="1601801"/>
                </a:lnTo>
                <a:cubicBezTo>
                  <a:pt x="418998" y="1131564"/>
                  <a:pt x="282470" y="681644"/>
                  <a:pt x="93535" y="260336"/>
                </a:cubicBezTo>
                <a:lnTo>
                  <a:pt x="0" y="65352"/>
                </a:lnTo>
                <a:lnTo>
                  <a:pt x="88514" y="17308"/>
                </a:lnTo>
                <a:lnTo>
                  <a:pt x="109492" y="0"/>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Freeform 8">
            <a:extLst>
              <a:ext uri="{C183D7F6-B498-43B3-948B-1728B52AA6E4}">
                <adec:decorative xmlns:adec="http://schemas.microsoft.com/office/drawing/2017/decorative" val="1"/>
              </a:ext>
            </a:extLst>
          </p:cNvPr>
          <p:cNvSpPr/>
          <p:nvPr/>
        </p:nvSpPr>
        <p:spPr>
          <a:xfrm>
            <a:off x="4968707" y="4180806"/>
            <a:ext cx="272909" cy="748868"/>
          </a:xfrm>
          <a:custGeom>
            <a:avLst/>
            <a:gdLst>
              <a:gd name="connsiteX0" fmla="*/ 517306 w 644844"/>
              <a:gd name="connsiteY0" fmla="*/ 0 h 1769467"/>
              <a:gd name="connsiteX1" fmla="*/ 602066 w 644844"/>
              <a:gd name="connsiteY1" fmla="*/ 8545 h 1769467"/>
              <a:gd name="connsiteX2" fmla="*/ 644844 w 644844"/>
              <a:gd name="connsiteY2" fmla="*/ 4233 h 1769467"/>
              <a:gd name="connsiteX3" fmla="*/ 620200 w 644844"/>
              <a:gd name="connsiteY3" fmla="*/ 188040 h 1769467"/>
              <a:gd name="connsiteX4" fmla="*/ 209474 w 644844"/>
              <a:gd name="connsiteY4" fmla="*/ 1561044 h 1769467"/>
              <a:gd name="connsiteX5" fmla="*/ 109492 w 644844"/>
              <a:gd name="connsiteY5" fmla="*/ 1769467 h 1769467"/>
              <a:gd name="connsiteX6" fmla="*/ 88514 w 644844"/>
              <a:gd name="connsiteY6" fmla="*/ 1752159 h 1769467"/>
              <a:gd name="connsiteX7" fmla="*/ 0 w 644844"/>
              <a:gd name="connsiteY7" fmla="*/ 1704115 h 1769467"/>
              <a:gd name="connsiteX8" fmla="*/ 93535 w 644844"/>
              <a:gd name="connsiteY8" fmla="*/ 1509131 h 1769467"/>
              <a:gd name="connsiteX9" fmla="*/ 494826 w 644844"/>
              <a:gd name="connsiteY9" fmla="*/ 167666 h 1769467"/>
              <a:gd name="connsiteX10" fmla="*/ 517306 w 644844"/>
              <a:gd name="connsiteY10" fmla="*/ 0 h 17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44" h="1769467">
                <a:moveTo>
                  <a:pt x="517306" y="0"/>
                </a:moveTo>
                <a:lnTo>
                  <a:pt x="602066" y="8545"/>
                </a:lnTo>
                <a:lnTo>
                  <a:pt x="644844" y="4233"/>
                </a:lnTo>
                <a:lnTo>
                  <a:pt x="620200" y="188040"/>
                </a:lnTo>
                <a:cubicBezTo>
                  <a:pt x="542589" y="669334"/>
                  <a:pt x="402850" y="1129832"/>
                  <a:pt x="209474" y="1561044"/>
                </a:cubicBezTo>
                <a:lnTo>
                  <a:pt x="109492" y="1769467"/>
                </a:lnTo>
                <a:lnTo>
                  <a:pt x="88514" y="1752159"/>
                </a:lnTo>
                <a:lnTo>
                  <a:pt x="0" y="1704115"/>
                </a:lnTo>
                <a:lnTo>
                  <a:pt x="93535" y="1509131"/>
                </a:lnTo>
                <a:cubicBezTo>
                  <a:pt x="282470" y="1087824"/>
                  <a:pt x="418998" y="637904"/>
                  <a:pt x="494826" y="167666"/>
                </a:cubicBezTo>
                <a:lnTo>
                  <a:pt x="517306" y="0"/>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2" name="Group 1">
            <a:extLst>
              <a:ext uri="{C183D7F6-B498-43B3-948B-1728B52AA6E4}">
                <adec:decorative xmlns:adec="http://schemas.microsoft.com/office/drawing/2017/decorative" val="1"/>
              </a:ext>
            </a:extLst>
          </p:cNvPr>
          <p:cNvGrpSpPr/>
          <p:nvPr/>
        </p:nvGrpSpPr>
        <p:grpSpPr>
          <a:xfrm>
            <a:off x="4350993" y="2054579"/>
            <a:ext cx="331507" cy="322853"/>
            <a:chOff x="3263245" y="1540934"/>
            <a:chExt cx="248630" cy="242140"/>
          </a:xfrm>
          <a:solidFill>
            <a:srgbClr val="C00000"/>
          </a:solidFill>
        </p:grpSpPr>
        <p:sp>
          <p:nvSpPr>
            <p:cNvPr id="4" name="Freeform 3"/>
            <p:cNvSpPr/>
            <p:nvPr/>
          </p:nvSpPr>
          <p:spPr>
            <a:xfrm>
              <a:off x="3334608" y="1606517"/>
              <a:ext cx="177267" cy="176557"/>
            </a:xfrm>
            <a:custGeom>
              <a:avLst/>
              <a:gdLst>
                <a:gd name="connsiteX0" fmla="*/ 83371 w 558474"/>
                <a:gd name="connsiteY0" fmla="*/ 0 h 556236"/>
                <a:gd name="connsiteX1" fmla="*/ 138845 w 558474"/>
                <a:gd name="connsiteY1" fmla="*/ 48343 h 556236"/>
                <a:gd name="connsiteX2" fmla="*/ 531014 w 558474"/>
                <a:gd name="connsiteY2" fmla="*/ 447293 h 556236"/>
                <a:gd name="connsiteX3" fmla="*/ 558474 w 558474"/>
                <a:gd name="connsiteY3" fmla="*/ 479807 h 556236"/>
                <a:gd name="connsiteX4" fmla="*/ 532161 w 558474"/>
                <a:gd name="connsiteY4" fmla="*/ 494089 h 556236"/>
                <a:gd name="connsiteX5" fmla="*/ 456839 w 558474"/>
                <a:gd name="connsiteY5" fmla="*/ 556236 h 556236"/>
                <a:gd name="connsiteX6" fmla="*/ 436052 w 558474"/>
                <a:gd name="connsiteY6" fmla="*/ 531623 h 556236"/>
                <a:gd name="connsiteX7" fmla="*/ 52892 w 558474"/>
                <a:gd name="connsiteY7" fmla="*/ 141837 h 556236"/>
                <a:gd name="connsiteX8" fmla="*/ 0 w 558474"/>
                <a:gd name="connsiteY8" fmla="*/ 95745 h 556236"/>
                <a:gd name="connsiteX9" fmla="*/ 46312 w 558474"/>
                <a:gd name="connsiteY9" fmla="*/ 64521 h 556236"/>
                <a:gd name="connsiteX10" fmla="*/ 80617 w 558474"/>
                <a:gd name="connsiteY10" fmla="*/ 13640 h 556236"/>
                <a:gd name="connsiteX11" fmla="*/ 83371 w 558474"/>
                <a:gd name="connsiteY11" fmla="*/ 0 h 5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474" h="556236">
                  <a:moveTo>
                    <a:pt x="83371" y="0"/>
                  </a:moveTo>
                  <a:lnTo>
                    <a:pt x="138845" y="48343"/>
                  </a:lnTo>
                  <a:cubicBezTo>
                    <a:pt x="276158" y="174649"/>
                    <a:pt x="407062" y="307813"/>
                    <a:pt x="531014" y="447293"/>
                  </a:cubicBezTo>
                  <a:lnTo>
                    <a:pt x="558474" y="479807"/>
                  </a:lnTo>
                  <a:lnTo>
                    <a:pt x="532161" y="494089"/>
                  </a:lnTo>
                  <a:lnTo>
                    <a:pt x="456839" y="556236"/>
                  </a:lnTo>
                  <a:lnTo>
                    <a:pt x="436052" y="531623"/>
                  </a:lnTo>
                  <a:cubicBezTo>
                    <a:pt x="314947" y="395347"/>
                    <a:pt x="187050" y="265241"/>
                    <a:pt x="52892" y="141837"/>
                  </a:cubicBezTo>
                  <a:lnTo>
                    <a:pt x="0" y="95745"/>
                  </a:lnTo>
                  <a:lnTo>
                    <a:pt x="46312" y="64521"/>
                  </a:lnTo>
                  <a:cubicBezTo>
                    <a:pt x="60796" y="50037"/>
                    <a:pt x="72517" y="32791"/>
                    <a:pt x="80617" y="13640"/>
                  </a:cubicBezTo>
                  <a:lnTo>
                    <a:pt x="83371" y="0"/>
                  </a:lnTo>
                  <a:close/>
                </a:path>
              </a:pathLst>
            </a:cu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sz="650">
                <a:solidFill>
                  <a:srgbClr val="990000"/>
                </a:solidFill>
                <a:cs typeface="Calibri"/>
              </a:endParaRPr>
            </a:p>
          </p:txBody>
        </p:sp>
        <p:sp>
          <p:nvSpPr>
            <p:cNvPr id="10" name="Oval 9"/>
            <p:cNvSpPr/>
            <p:nvPr/>
          </p:nvSpPr>
          <p:spPr>
            <a:xfrm>
              <a:off x="3263245" y="1540934"/>
              <a:ext cx="101617" cy="101617"/>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650">
                <a:solidFill>
                  <a:srgbClr val="990000"/>
                </a:solidFill>
                <a:cs typeface="Calibri"/>
              </a:endParaRPr>
            </a:p>
          </p:txBody>
        </p:sp>
      </p:grpSp>
      <p:grpSp>
        <p:nvGrpSpPr>
          <p:cNvPr id="33" name="Group 32">
            <a:extLst>
              <a:ext uri="{C183D7F6-B498-43B3-948B-1728B52AA6E4}">
                <adec:decorative xmlns:adec="http://schemas.microsoft.com/office/drawing/2017/decorative" val="1"/>
              </a:ext>
            </a:extLst>
          </p:cNvPr>
          <p:cNvGrpSpPr/>
          <p:nvPr/>
        </p:nvGrpSpPr>
        <p:grpSpPr>
          <a:xfrm>
            <a:off x="4530607" y="4862465"/>
            <a:ext cx="616317" cy="616316"/>
            <a:chOff x="3397955" y="3646848"/>
            <a:chExt cx="462238" cy="462237"/>
          </a:xfrm>
        </p:grpSpPr>
        <p:sp>
          <p:nvSpPr>
            <p:cNvPr id="13" name="Oval 12"/>
            <p:cNvSpPr/>
            <p:nvPr/>
          </p:nvSpPr>
          <p:spPr>
            <a:xfrm>
              <a:off x="3397955" y="3646848"/>
              <a:ext cx="462238" cy="462237"/>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4" name="Freeform 14"/>
            <p:cNvSpPr>
              <a:spLocks noEditPoints="1"/>
            </p:cNvSpPr>
            <p:nvPr/>
          </p:nvSpPr>
          <p:spPr bwMode="auto">
            <a:xfrm>
              <a:off x="3509421" y="3757911"/>
              <a:ext cx="240110" cy="240110"/>
            </a:xfrm>
            <a:custGeom>
              <a:avLst/>
              <a:gdLst>
                <a:gd name="T0" fmla="*/ 353 w 353"/>
                <a:gd name="T1" fmla="*/ 104 h 353"/>
                <a:gd name="T2" fmla="*/ 249 w 353"/>
                <a:gd name="T3" fmla="*/ 0 h 353"/>
                <a:gd name="T4" fmla="*/ 176 w 353"/>
                <a:gd name="T5" fmla="*/ 29 h 353"/>
                <a:gd name="T6" fmla="*/ 104 w 353"/>
                <a:gd name="T7" fmla="*/ 0 h 353"/>
                <a:gd name="T8" fmla="*/ 0 w 353"/>
                <a:gd name="T9" fmla="*/ 104 h 353"/>
                <a:gd name="T10" fmla="*/ 1 w 353"/>
                <a:gd name="T11" fmla="*/ 116 h 353"/>
                <a:gd name="T12" fmla="*/ 176 w 353"/>
                <a:gd name="T13" fmla="*/ 353 h 353"/>
                <a:gd name="T14" fmla="*/ 352 w 353"/>
                <a:gd name="T15" fmla="*/ 116 h 353"/>
                <a:gd name="T16" fmla="*/ 353 w 353"/>
                <a:gd name="T17" fmla="*/ 104 h 353"/>
                <a:gd name="T18" fmla="*/ 336 w 353"/>
                <a:gd name="T19" fmla="*/ 114 h 353"/>
                <a:gd name="T20" fmla="*/ 176 w 353"/>
                <a:gd name="T21" fmla="*/ 335 h 353"/>
                <a:gd name="T22" fmla="*/ 17 w 353"/>
                <a:gd name="T23" fmla="*/ 114 h 353"/>
                <a:gd name="T24" fmla="*/ 16 w 353"/>
                <a:gd name="T25" fmla="*/ 104 h 353"/>
                <a:gd name="T26" fmla="*/ 104 w 353"/>
                <a:gd name="T27" fmla="*/ 16 h 353"/>
                <a:gd name="T28" fmla="*/ 165 w 353"/>
                <a:gd name="T29" fmla="*/ 40 h 353"/>
                <a:gd name="T30" fmla="*/ 176 w 353"/>
                <a:gd name="T31" fmla="*/ 51 h 353"/>
                <a:gd name="T32" fmla="*/ 188 w 353"/>
                <a:gd name="T33" fmla="*/ 40 h 353"/>
                <a:gd name="T34" fmla="*/ 249 w 353"/>
                <a:gd name="T35" fmla="*/ 16 h 353"/>
                <a:gd name="T36" fmla="*/ 337 w 353"/>
                <a:gd name="T37" fmla="*/ 104 h 353"/>
                <a:gd name="T38" fmla="*/ 336 w 353"/>
                <a:gd name="T39" fmla="*/ 1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53">
                  <a:moveTo>
                    <a:pt x="353" y="104"/>
                  </a:moveTo>
                  <a:cubicBezTo>
                    <a:pt x="353" y="46"/>
                    <a:pt x="306" y="0"/>
                    <a:pt x="249" y="0"/>
                  </a:cubicBezTo>
                  <a:cubicBezTo>
                    <a:pt x="221" y="0"/>
                    <a:pt x="195" y="11"/>
                    <a:pt x="176" y="29"/>
                  </a:cubicBezTo>
                  <a:cubicBezTo>
                    <a:pt x="158" y="11"/>
                    <a:pt x="132" y="0"/>
                    <a:pt x="104" y="0"/>
                  </a:cubicBezTo>
                  <a:cubicBezTo>
                    <a:pt x="47" y="0"/>
                    <a:pt x="0" y="46"/>
                    <a:pt x="0" y="104"/>
                  </a:cubicBezTo>
                  <a:cubicBezTo>
                    <a:pt x="0" y="111"/>
                    <a:pt x="1" y="119"/>
                    <a:pt x="1" y="116"/>
                  </a:cubicBezTo>
                  <a:cubicBezTo>
                    <a:pt x="12" y="219"/>
                    <a:pt x="161" y="353"/>
                    <a:pt x="176" y="353"/>
                  </a:cubicBezTo>
                  <a:cubicBezTo>
                    <a:pt x="192" y="353"/>
                    <a:pt x="341" y="219"/>
                    <a:pt x="352" y="116"/>
                  </a:cubicBezTo>
                  <a:cubicBezTo>
                    <a:pt x="352" y="119"/>
                    <a:pt x="353" y="111"/>
                    <a:pt x="353" y="104"/>
                  </a:cubicBezTo>
                  <a:moveTo>
                    <a:pt x="336" y="114"/>
                  </a:moveTo>
                  <a:cubicBezTo>
                    <a:pt x="327" y="200"/>
                    <a:pt x="206" y="317"/>
                    <a:pt x="176" y="335"/>
                  </a:cubicBezTo>
                  <a:cubicBezTo>
                    <a:pt x="147" y="317"/>
                    <a:pt x="26" y="200"/>
                    <a:pt x="17" y="114"/>
                  </a:cubicBezTo>
                  <a:cubicBezTo>
                    <a:pt x="17" y="114"/>
                    <a:pt x="16" y="109"/>
                    <a:pt x="16" y="104"/>
                  </a:cubicBezTo>
                  <a:cubicBezTo>
                    <a:pt x="16" y="55"/>
                    <a:pt x="56" y="16"/>
                    <a:pt x="104" y="16"/>
                  </a:cubicBezTo>
                  <a:cubicBezTo>
                    <a:pt x="127" y="16"/>
                    <a:pt x="149" y="24"/>
                    <a:pt x="165" y="40"/>
                  </a:cubicBezTo>
                  <a:cubicBezTo>
                    <a:pt x="176" y="51"/>
                    <a:pt x="176" y="51"/>
                    <a:pt x="176" y="51"/>
                  </a:cubicBezTo>
                  <a:cubicBezTo>
                    <a:pt x="188" y="40"/>
                    <a:pt x="188" y="40"/>
                    <a:pt x="188" y="40"/>
                  </a:cubicBezTo>
                  <a:cubicBezTo>
                    <a:pt x="204" y="24"/>
                    <a:pt x="226" y="16"/>
                    <a:pt x="249" y="16"/>
                  </a:cubicBezTo>
                  <a:cubicBezTo>
                    <a:pt x="297" y="16"/>
                    <a:pt x="337" y="55"/>
                    <a:pt x="337" y="104"/>
                  </a:cubicBezTo>
                  <a:cubicBezTo>
                    <a:pt x="337" y="110"/>
                    <a:pt x="336" y="114"/>
                    <a:pt x="336" y="114"/>
                  </a:cubicBezTo>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675"/>
            </a:p>
          </p:txBody>
        </p:sp>
      </p:grpSp>
      <p:sp>
        <p:nvSpPr>
          <p:cNvPr id="11" name="Oval 10">
            <a:extLst>
              <a:ext uri="{C183D7F6-B498-43B3-948B-1728B52AA6E4}">
                <adec:decorative xmlns:adec="http://schemas.microsoft.com/office/drawing/2017/decorative" val="1"/>
              </a:ext>
            </a:extLst>
          </p:cNvPr>
          <p:cNvSpPr/>
          <p:nvPr/>
        </p:nvSpPr>
        <p:spPr>
          <a:xfrm>
            <a:off x="4530607" y="2291247"/>
            <a:ext cx="616317" cy="616316"/>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Oval 11">
            <a:extLst>
              <a:ext uri="{C183D7F6-B498-43B3-948B-1728B52AA6E4}">
                <adec:decorative xmlns:adec="http://schemas.microsoft.com/office/drawing/2017/decorative" val="1"/>
              </a:ext>
            </a:extLst>
          </p:cNvPr>
          <p:cNvSpPr/>
          <p:nvPr/>
        </p:nvSpPr>
        <p:spPr>
          <a:xfrm>
            <a:off x="4915352" y="3579654"/>
            <a:ext cx="616317" cy="616316"/>
          </a:xfrm>
          <a:prstGeom prst="ellips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37" name="Group 36" descr="Content, text is best. Consider your use of graphs, charts, statistics, and PDFs."/>
          <p:cNvGrpSpPr/>
          <p:nvPr/>
        </p:nvGrpSpPr>
        <p:grpSpPr>
          <a:xfrm>
            <a:off x="5813778" y="4821695"/>
            <a:ext cx="5599285" cy="950423"/>
            <a:chOff x="4360333" y="1642551"/>
            <a:chExt cx="4974576" cy="712817"/>
          </a:xfrm>
        </p:grpSpPr>
        <p:sp>
          <p:nvSpPr>
            <p:cNvPr id="38" name="TextBox 37"/>
            <p:cNvSpPr txBox="1"/>
            <p:nvPr/>
          </p:nvSpPr>
          <p:spPr>
            <a:xfrm>
              <a:off x="4360333" y="1845853"/>
              <a:ext cx="4974576" cy="509515"/>
            </a:xfrm>
            <a:prstGeom prst="rect">
              <a:avLst/>
            </a:prstGeom>
            <a:noFill/>
          </p:spPr>
          <p:txBody>
            <a:bodyPr wrap="square" lIns="0" tIns="0" rIns="0" bIns="0" rtlCol="0" anchor="t">
              <a:spAutoFit/>
            </a:bodyPr>
            <a:lstStyle/>
            <a:p>
              <a:pPr>
                <a:lnSpc>
                  <a:spcPct val="130000"/>
                </a:lnSpc>
              </a:pPr>
              <a:r>
                <a:rPr lang="en-US">
                  <a:solidFill>
                    <a:srgbClr val="990000"/>
                  </a:solidFill>
                  <a:latin typeface="Lato"/>
                  <a:ea typeface="Open Sans Light"/>
                  <a:cs typeface="Open Sans Light"/>
                </a:rPr>
                <a:t>Text is best (consider your use of graphs, charts, statistics, and PDFs)</a:t>
              </a:r>
            </a:p>
          </p:txBody>
        </p:sp>
        <p:sp>
          <p:nvSpPr>
            <p:cNvPr id="39" name="Title 2"/>
            <p:cNvSpPr txBox="1">
              <a:spLocks/>
            </p:cNvSpPr>
            <p:nvPr/>
          </p:nvSpPr>
          <p:spPr>
            <a:xfrm>
              <a:off x="4360333" y="1642551"/>
              <a:ext cx="4177243" cy="230833"/>
            </a:xfrm>
            <a:prstGeom prst="rect">
              <a:avLst/>
            </a:prstGeom>
          </p:spPr>
          <p:txBody>
            <a:bodyPr wrap="square" lIns="0" tIns="0" rIns="0" bIns="0" anchor="t">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000" cap="all" spc="27">
                  <a:solidFill>
                    <a:srgbClr val="990000"/>
                  </a:solidFill>
                  <a:latin typeface="Lato"/>
                  <a:ea typeface="Open Sans"/>
                  <a:cs typeface="Open Sans"/>
                </a:rPr>
                <a:t>content</a:t>
              </a:r>
              <a:endParaRPr lang="en-US" sz="1300" cap="all" spc="27">
                <a:solidFill>
                  <a:srgbClr val="990000"/>
                </a:solidFill>
                <a:latin typeface="Lato"/>
                <a:ea typeface="Open Sans"/>
                <a:cs typeface="Open Sans"/>
              </a:endParaRPr>
            </a:p>
          </p:txBody>
        </p:sp>
      </p:grpSp>
      <p:grpSp>
        <p:nvGrpSpPr>
          <p:cNvPr id="34" name="Group 33" descr="Images, provide alternative text to images or mark as decorative."/>
          <p:cNvGrpSpPr/>
          <p:nvPr/>
        </p:nvGrpSpPr>
        <p:grpSpPr>
          <a:xfrm>
            <a:off x="5809234" y="3545380"/>
            <a:ext cx="5362219" cy="950423"/>
            <a:chOff x="4360332" y="1642551"/>
            <a:chExt cx="5016913" cy="712817"/>
          </a:xfrm>
        </p:grpSpPr>
        <p:sp>
          <p:nvSpPr>
            <p:cNvPr id="35" name="TextBox 34"/>
            <p:cNvSpPr txBox="1"/>
            <p:nvPr/>
          </p:nvSpPr>
          <p:spPr>
            <a:xfrm>
              <a:off x="4360332" y="1845853"/>
              <a:ext cx="5016913" cy="509515"/>
            </a:xfrm>
            <a:prstGeom prst="rect">
              <a:avLst/>
            </a:prstGeom>
            <a:noFill/>
          </p:spPr>
          <p:txBody>
            <a:bodyPr wrap="square" lIns="0" tIns="0" rIns="0" bIns="0" rtlCol="0" anchor="t">
              <a:spAutoFit/>
            </a:bodyPr>
            <a:lstStyle/>
            <a:p>
              <a:pPr>
                <a:lnSpc>
                  <a:spcPct val="130000"/>
                </a:lnSpc>
              </a:pPr>
              <a:r>
                <a:rPr lang="en-US">
                  <a:solidFill>
                    <a:srgbClr val="990000"/>
                  </a:solidFill>
                  <a:latin typeface="Lato"/>
                  <a:ea typeface="Open Sans Light"/>
                  <a:cs typeface="Open Sans Light"/>
                </a:rPr>
                <a:t>Provide descriptive alternative text to images or mark as decorative</a:t>
              </a:r>
            </a:p>
          </p:txBody>
        </p:sp>
        <p:sp>
          <p:nvSpPr>
            <p:cNvPr id="36" name="Title 2"/>
            <p:cNvSpPr txBox="1">
              <a:spLocks/>
            </p:cNvSpPr>
            <p:nvPr/>
          </p:nvSpPr>
          <p:spPr>
            <a:xfrm>
              <a:off x="4360333" y="1642551"/>
              <a:ext cx="4177243" cy="230833"/>
            </a:xfrm>
            <a:prstGeom prst="rect">
              <a:avLst/>
            </a:prstGeom>
          </p:spPr>
          <p:txBody>
            <a:bodyPr wrap="square" lIns="0" tIns="0" rIns="0" bIns="0" anchor="t">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000" cap="all" spc="27">
                  <a:solidFill>
                    <a:srgbClr val="990000"/>
                  </a:solidFill>
                  <a:latin typeface="Lato"/>
                  <a:ea typeface="Open Sans"/>
                  <a:cs typeface="Open Sans"/>
                </a:rPr>
                <a:t>Images</a:t>
              </a:r>
              <a:endParaRPr lang="en-US" sz="1300" cap="all" spc="27">
                <a:solidFill>
                  <a:srgbClr val="990000"/>
                </a:solidFill>
                <a:latin typeface="Lato"/>
                <a:ea typeface="Open Sans"/>
                <a:cs typeface="Open Sans"/>
              </a:endParaRPr>
            </a:p>
          </p:txBody>
        </p:sp>
      </p:grpSp>
      <p:grpSp>
        <p:nvGrpSpPr>
          <p:cNvPr id="30" name="Group 29" descr="Captions, content created or curated must be captioned prior to posting."/>
          <p:cNvGrpSpPr/>
          <p:nvPr/>
        </p:nvGrpSpPr>
        <p:grpSpPr>
          <a:xfrm>
            <a:off x="5813778" y="2250478"/>
            <a:ext cx="5569657" cy="950423"/>
            <a:chOff x="4360333" y="1642551"/>
            <a:chExt cx="4177243" cy="712817"/>
          </a:xfrm>
        </p:grpSpPr>
        <p:sp>
          <p:nvSpPr>
            <p:cNvPr id="28" name="TextBox 27"/>
            <p:cNvSpPr txBox="1"/>
            <p:nvPr/>
          </p:nvSpPr>
          <p:spPr>
            <a:xfrm>
              <a:off x="4360333" y="1845853"/>
              <a:ext cx="4177243" cy="509515"/>
            </a:xfrm>
            <a:prstGeom prst="rect">
              <a:avLst/>
            </a:prstGeom>
            <a:noFill/>
          </p:spPr>
          <p:txBody>
            <a:bodyPr wrap="square" lIns="0" tIns="0" rIns="0" bIns="0" rtlCol="0" anchor="t">
              <a:spAutoFit/>
            </a:bodyPr>
            <a:lstStyle/>
            <a:p>
              <a:pPr>
                <a:lnSpc>
                  <a:spcPct val="130000"/>
                </a:lnSpc>
              </a:pPr>
              <a:r>
                <a:rPr lang="en-US">
                  <a:solidFill>
                    <a:srgbClr val="990000"/>
                  </a:solidFill>
                  <a:latin typeface="Lato"/>
                  <a:ea typeface="Open Sans Light"/>
                  <a:cs typeface="Open Sans Light"/>
                </a:rPr>
                <a:t>Content created or curated must be captioned prior to posting </a:t>
              </a:r>
              <a:endParaRPr lang="en-US">
                <a:solidFill>
                  <a:srgbClr val="990000"/>
                </a:solidFill>
                <a:latin typeface="Lato" panose="020F0502020204030203" pitchFamily="34" charset="0"/>
                <a:ea typeface="Open Sans Light" panose="020B0306030504020204" pitchFamily="34" charset="0"/>
                <a:cs typeface="Open Sans Light" panose="020B0306030504020204" pitchFamily="34" charset="0"/>
              </a:endParaRPr>
            </a:p>
          </p:txBody>
        </p:sp>
        <p:sp>
          <p:nvSpPr>
            <p:cNvPr id="29" name="Title 2"/>
            <p:cNvSpPr txBox="1">
              <a:spLocks/>
            </p:cNvSpPr>
            <p:nvPr/>
          </p:nvSpPr>
          <p:spPr>
            <a:xfrm>
              <a:off x="4360333" y="1642551"/>
              <a:ext cx="4177243" cy="230833"/>
            </a:xfrm>
            <a:prstGeom prst="rect">
              <a:avLst/>
            </a:prstGeom>
          </p:spPr>
          <p:txBody>
            <a:bodyPr wrap="square" lIns="0" tIns="0" rIns="0" bIns="0" anchor="t">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000" cap="all" spc="27">
                  <a:solidFill>
                    <a:srgbClr val="990000"/>
                  </a:solidFill>
                  <a:latin typeface="Lato"/>
                  <a:ea typeface="Open Sans"/>
                  <a:cs typeface="Open Sans"/>
                </a:rPr>
                <a:t>Captions</a:t>
              </a:r>
            </a:p>
          </p:txBody>
        </p:sp>
      </p:grpSp>
      <p:sp>
        <p:nvSpPr>
          <p:cNvPr id="24" name="Text Placeholder 23"/>
          <p:cNvSpPr>
            <a:spLocks noGrp="1"/>
          </p:cNvSpPr>
          <p:nvPr>
            <p:ph type="body" sz="quarter" idx="11"/>
          </p:nvPr>
        </p:nvSpPr>
        <p:spPr>
          <a:xfrm>
            <a:off x="791633" y="1278801"/>
            <a:ext cx="10621431" cy="485462"/>
          </a:xfrm>
        </p:spPr>
        <p:txBody>
          <a:bodyPr>
            <a:normAutofit/>
          </a:bodyPr>
          <a:lstStyle/>
          <a:p>
            <a:r>
              <a:rPr lang="en-US" sz="2000">
                <a:solidFill>
                  <a:schemeClr val="tx1"/>
                </a:solidFill>
              </a:rPr>
              <a:t>Accessibility is only as good as your last post.</a:t>
            </a:r>
          </a:p>
        </p:txBody>
      </p:sp>
      <p:sp>
        <p:nvSpPr>
          <p:cNvPr id="23" name="Text Placeholder 22"/>
          <p:cNvSpPr>
            <a:spLocks noGrp="1"/>
          </p:cNvSpPr>
          <p:nvPr>
            <p:ph type="title" idx="4294967295"/>
          </p:nvPr>
        </p:nvSpPr>
        <p:spPr>
          <a:xfrm>
            <a:off x="779463" y="768350"/>
            <a:ext cx="10604500" cy="5111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900" b="0" i="0" u="none" strike="noStrike" kern="1200" cap="all" spc="67" normalizeH="0" baseline="0" noProof="0">
                <a:ln>
                  <a:noFill/>
                </a:ln>
                <a:solidFill>
                  <a:srgbClr val="990000"/>
                </a:solidFill>
                <a:effectLst/>
                <a:uLnTx/>
                <a:uFillTx/>
                <a:latin typeface="Lato Black"/>
                <a:ea typeface="Roboto"/>
                <a:cs typeface="Open Sans"/>
              </a:rPr>
              <a:t>Social Media Considerations</a:t>
            </a:r>
            <a:endParaRPr lang="en-US" sz="2900" b="0" i="0" u="none" strike="noStrike" kern="1200" cap="all" spc="67" normalizeH="0" baseline="0" noProof="0">
              <a:ln>
                <a:noFill/>
              </a:ln>
              <a:solidFill>
                <a:srgbClr val="990000"/>
              </a:solidFill>
              <a:effectLst/>
              <a:uLnTx/>
              <a:uFillTx/>
              <a:latin typeface="Lato Black"/>
              <a:ea typeface="Roboto"/>
              <a:cs typeface="Open Sans"/>
            </a:endParaRPr>
          </a:p>
        </p:txBody>
      </p:sp>
      <p:pic>
        <p:nvPicPr>
          <p:cNvPr id="17" name="Picture Placeholder 16" descr="Image of 5 students sitting on the steps outside of TCC."/>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1643" r="11643"/>
          <a:stretch>
            <a:fillRect/>
          </a:stretch>
        </p:blipFill>
        <p:spPr/>
      </p:pic>
      <p:pic>
        <p:nvPicPr>
          <p:cNvPr id="7" name="Graphic 17" descr="Camera outline">
            <a:extLst>
              <a:ext uri="{FF2B5EF4-FFF2-40B4-BE49-F238E27FC236}">
                <a16:creationId xmlns:a16="http://schemas.microsoft.com/office/drawing/2014/main" id="{83B9DB85-DE75-9FC4-E142-E44C28B96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5483" y="3696628"/>
            <a:ext cx="431179" cy="394010"/>
          </a:xfrm>
          <a:prstGeom prst="rect">
            <a:avLst/>
          </a:prstGeom>
        </p:spPr>
      </p:pic>
      <p:pic>
        <p:nvPicPr>
          <p:cNvPr id="18" name="Graphic 18" descr="Deaf outline">
            <a:extLst>
              <a:ext uri="{FF2B5EF4-FFF2-40B4-BE49-F238E27FC236}">
                <a16:creationId xmlns:a16="http://schemas.microsoft.com/office/drawing/2014/main" id="{6E8D2B71-E554-046B-6992-8C1D201733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7312" y="2377069"/>
            <a:ext cx="459059" cy="440473"/>
          </a:xfrm>
          <a:prstGeom prst="rect">
            <a:avLst/>
          </a:prstGeom>
        </p:spPr>
      </p:pic>
    </p:spTree>
    <p:extLst>
      <p:ext uri="{BB962C8B-B14F-4D97-AF65-F5344CB8AC3E}">
        <p14:creationId xmlns:p14="http://schemas.microsoft.com/office/powerpoint/2010/main" val="849686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A0E3C6-2512-1C40-9E7D-BE8A3BA9258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US" sz="3200" b="1" i="0" u="none" strike="noStrike" kern="1200" cap="none" spc="0" normalizeH="0" baseline="0" noProof="0">
                <a:ln>
                  <a:noFill/>
                </a:ln>
                <a:solidFill>
                  <a:schemeClr val="accent2"/>
                </a:solidFill>
                <a:effectLst/>
                <a:uLnTx/>
                <a:uFillTx/>
                <a:latin typeface="+mj-lt"/>
                <a:ea typeface="+mn-ea"/>
                <a:cs typeface="+mn-cs"/>
              </a:rPr>
              <a:t>TAKEWAY</a:t>
            </a:r>
          </a:p>
        </p:txBody>
      </p:sp>
      <p:sp>
        <p:nvSpPr>
          <p:cNvPr id="3" name="Text Placeholder 2">
            <a:extLst>
              <a:ext uri="{FF2B5EF4-FFF2-40B4-BE49-F238E27FC236}">
                <a16:creationId xmlns:a16="http://schemas.microsoft.com/office/drawing/2014/main" id="{7E46D279-DC51-014E-92BE-C6715F96AC40}"/>
              </a:ext>
            </a:extLst>
          </p:cNvPr>
          <p:cNvSpPr>
            <a:spLocks noGrp="1"/>
          </p:cNvSpPr>
          <p:nvPr>
            <p:ph type="body" sz="quarter" idx="4294967295"/>
          </p:nvPr>
        </p:nvSpPr>
        <p:spPr>
          <a:xfrm>
            <a:off x="775758" y="1638316"/>
            <a:ext cx="10692343" cy="2836701"/>
          </a:xfrm>
        </p:spPr>
        <p:txBody>
          <a:bodyPr>
            <a:normAutofit/>
          </a:bodyPr>
          <a:lstStyle/>
          <a:p>
            <a:pPr>
              <a:lnSpc>
                <a:spcPct val="150000"/>
              </a:lnSpc>
            </a:pPr>
            <a:r>
              <a:rPr lang="en-US" dirty="0">
                <a:latin typeface="Lato" panose="020F0502020204030203" pitchFamily="34" charset="0"/>
                <a:ea typeface="Lato" panose="020F0502020204030203" pitchFamily="34" charset="0"/>
                <a:cs typeface="Lato" panose="020F0502020204030203" pitchFamily="34" charset="0"/>
                <a:sym typeface="Corbel"/>
              </a:rPr>
              <a:t>Accessibility helps all types of learners in all types of situations</a:t>
            </a:r>
          </a:p>
          <a:p>
            <a:pPr lvl="0">
              <a:lnSpc>
                <a:spcPct val="150000"/>
              </a:lnSpc>
              <a:buClr>
                <a:srgbClr val="342E22"/>
              </a:buClr>
              <a:buSzPts val="1800"/>
            </a:pPr>
            <a:r>
              <a:rPr lang="en-US" dirty="0">
                <a:latin typeface="Lato" panose="020F0502020204030203" pitchFamily="34" charset="0"/>
                <a:ea typeface="Lato" panose="020F0502020204030203" pitchFamily="34" charset="0"/>
                <a:cs typeface="Lato" panose="020F0502020204030203" pitchFamily="34" charset="0"/>
                <a:sym typeface="Corbel"/>
              </a:rPr>
              <a:t>Planning for accessibility takes thought and time — it cannot happen overnight</a:t>
            </a:r>
          </a:p>
          <a:p>
            <a:pPr lvl="0">
              <a:lnSpc>
                <a:spcPct val="150000"/>
              </a:lnSpc>
              <a:buClr>
                <a:srgbClr val="342E22"/>
              </a:buClr>
              <a:buSzPts val="1800"/>
            </a:pPr>
            <a:r>
              <a:rPr lang="en-US" dirty="0">
                <a:latin typeface="Lato" panose="020F0502020204030203" pitchFamily="34" charset="0"/>
                <a:ea typeface="Lato" panose="020F0502020204030203" pitchFamily="34" charset="0"/>
                <a:cs typeface="Lato" panose="020F0502020204030203" pitchFamily="34" charset="0"/>
                <a:sym typeface="Corbel"/>
              </a:rPr>
              <a:t>This presentation will be available on the </a:t>
            </a:r>
            <a:r>
              <a:rPr lang="en-US" dirty="0">
                <a:latin typeface="Lato" panose="020F0502020204030203" pitchFamily="34" charset="0"/>
                <a:ea typeface="Lato" panose="020F0502020204030203" pitchFamily="34" charset="0"/>
                <a:cs typeface="Lato" panose="020F0502020204030203" pitchFamily="34" charset="0"/>
                <a:sym typeface="Corbel"/>
                <a:hlinkClick r:id="rId3"/>
              </a:rPr>
              <a:t>Price accessibility page</a:t>
            </a:r>
            <a:endParaRPr lang="en-US" dirty="0">
              <a:latin typeface="Lato" panose="020F0502020204030203" pitchFamily="34" charset="0"/>
              <a:ea typeface="Lato" panose="020F0502020204030203" pitchFamily="34" charset="0"/>
              <a:cs typeface="Lato" panose="020F0502020204030203" pitchFamily="34" charset="0"/>
              <a:sym typeface="Corbel"/>
            </a:endParaRPr>
          </a:p>
          <a:p>
            <a:pPr marL="0" indent="0">
              <a:buNone/>
            </a:pPr>
            <a:endParaRPr lang="en-US" dirty="0"/>
          </a:p>
        </p:txBody>
      </p:sp>
      <p:pic>
        <p:nvPicPr>
          <p:cNvPr id="5" name="Picture 4">
            <a:extLst>
              <a:ext uri="{FF2B5EF4-FFF2-40B4-BE49-F238E27FC236}">
                <a16:creationId xmlns:a16="http://schemas.microsoft.com/office/drawing/2014/main" id="{9C898CEA-291E-8E42-9477-A414B6205290}"/>
              </a:ext>
            </a:extLst>
          </p:cNvPr>
          <p:cNvPicPr>
            <a:picLocks noChangeAspect="1"/>
          </p:cNvPicPr>
          <p:nvPr/>
        </p:nvPicPr>
        <p:blipFill>
          <a:blip r:embed="rId4"/>
          <a:stretch>
            <a:fillRect/>
          </a:stretch>
        </p:blipFill>
        <p:spPr>
          <a:xfrm>
            <a:off x="1084305" y="3764378"/>
            <a:ext cx="10023389" cy="2337752"/>
          </a:xfrm>
          <a:prstGeom prst="rect">
            <a:avLst/>
          </a:prstGeom>
        </p:spPr>
      </p:pic>
      <p:cxnSp>
        <p:nvCxnSpPr>
          <p:cNvPr id="6" name="Straight Connector 5">
            <a:extLst>
              <a:ext uri="{FF2B5EF4-FFF2-40B4-BE49-F238E27FC236}">
                <a16:creationId xmlns:a16="http://schemas.microsoft.com/office/drawing/2014/main" id="{6152D86B-E847-27BC-F876-C6E6A5C91501}"/>
              </a:ext>
              <a:ext uri="{C183D7F6-B498-43B3-948B-1728B52AA6E4}">
                <adec:decorative xmlns:adec="http://schemas.microsoft.com/office/drawing/2017/decorative" val="1"/>
              </a:ext>
            </a:extLst>
          </p:cNvPr>
          <p:cNvCxnSpPr>
            <a:cxnSpLocks/>
          </p:cNvCxnSpPr>
          <p:nvPr/>
        </p:nvCxnSpPr>
        <p:spPr>
          <a:xfrm>
            <a:off x="775758" y="1426029"/>
            <a:ext cx="1069234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1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C183D7F6-B498-43B3-948B-1728B52AA6E4}">
                <adec:decorative xmlns:adec="http://schemas.microsoft.com/office/drawing/2017/decorative" val="1"/>
              </a:ext>
            </a:extLst>
          </p:cNvPr>
          <p:cNvCxnSpPr/>
          <p:nvPr/>
        </p:nvCxnSpPr>
        <p:spPr>
          <a:xfrm>
            <a:off x="791634" y="3886199"/>
            <a:ext cx="10604500"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title" idx="4294967295"/>
          </p:nvPr>
        </p:nvSpPr>
        <p:spPr>
          <a:xfrm>
            <a:off x="779463" y="768350"/>
            <a:ext cx="10604500" cy="5111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900" b="0" i="0" u="none" strike="noStrike" kern="1200" cap="all" spc="67" normalizeH="0" baseline="0" noProof="0">
                <a:ln>
                  <a:noFill/>
                </a:ln>
                <a:solidFill>
                  <a:srgbClr val="990000"/>
                </a:solidFill>
                <a:effectLst/>
                <a:uLnTx/>
                <a:uFillTx/>
                <a:latin typeface="Lato Black"/>
                <a:ea typeface="Roboto"/>
                <a:cs typeface="Open Sans"/>
              </a:rPr>
              <a:t>Where to start: </a:t>
            </a:r>
            <a:r>
              <a:rPr kumimoji="0" lang="en-US" sz="2900" b="0" i="0" u="none" strike="noStrike" kern="1200" cap="all" spc="67" normalizeH="0" baseline="0" noProof="0" err="1">
                <a:ln>
                  <a:noFill/>
                </a:ln>
                <a:effectLst/>
                <a:uLnTx/>
                <a:uFillTx/>
                <a:latin typeface="Lato Black"/>
                <a:ea typeface="Roboto"/>
                <a:cs typeface="Open Sans"/>
              </a:rPr>
              <a:t>usc</a:t>
            </a:r>
            <a:r>
              <a:rPr kumimoji="0" lang="en-US" sz="2900" b="0" i="0" u="none" strike="noStrike" kern="1200" cap="all" spc="67" normalizeH="0" baseline="0" noProof="0">
                <a:ln>
                  <a:noFill/>
                </a:ln>
                <a:effectLst/>
                <a:uLnTx/>
                <a:uFillTx/>
                <a:latin typeface="Lato Black"/>
                <a:ea typeface="Roboto"/>
                <a:cs typeface="Open Sans"/>
              </a:rPr>
              <a:t> and price</a:t>
            </a:r>
          </a:p>
        </p:txBody>
      </p:sp>
      <p:sp>
        <p:nvSpPr>
          <p:cNvPr id="7" name="TextBox 6">
            <a:extLst>
              <a:ext uri="{FF2B5EF4-FFF2-40B4-BE49-F238E27FC236}">
                <a16:creationId xmlns:a16="http://schemas.microsoft.com/office/drawing/2014/main" id="{F0D0123F-853E-502A-8F5F-7BD257799B5A}"/>
              </a:ext>
            </a:extLst>
          </p:cNvPr>
          <p:cNvSpPr txBox="1"/>
          <p:nvPr/>
        </p:nvSpPr>
        <p:spPr>
          <a:xfrm>
            <a:off x="1147079" y="1921142"/>
            <a:ext cx="10094430" cy="1200329"/>
          </a:xfrm>
          <a:prstGeom prst="rect">
            <a:avLst/>
          </a:prstGeom>
          <a:noFill/>
        </p:spPr>
        <p:txBody>
          <a:bodyPr wrap="none" rtlCol="0">
            <a:spAutoFit/>
          </a:bodyPr>
          <a:lstStyle/>
          <a:p>
            <a:pPr algn="ctr"/>
            <a:r>
              <a:rPr lang="en-US" sz="3200" b="1" cap="all">
                <a:latin typeface="Lato" panose="020F0502020204030203" pitchFamily="34" charset="0"/>
                <a:ea typeface="Lato" panose="020F0502020204030203" pitchFamily="34" charset="0"/>
                <a:cs typeface="Lato" panose="020F0502020204030203" pitchFamily="34" charset="0"/>
              </a:rPr>
              <a:t>USC </a:t>
            </a:r>
            <a:r>
              <a:rPr lang="en-US" sz="3200" b="1" i="0" cap="all">
                <a:effectLst/>
                <a:latin typeface="Lato" panose="020F0502020204030203" pitchFamily="34" charset="0"/>
                <a:ea typeface="Lato" panose="020F0502020204030203" pitchFamily="34" charset="0"/>
                <a:cs typeface="Lato" panose="020F0502020204030203" pitchFamily="34" charset="0"/>
              </a:rPr>
              <a:t>OFFICE OF STUDENT ACCESSIBILITY SERVICES</a:t>
            </a:r>
          </a:p>
          <a:p>
            <a:pPr algn="ctr"/>
            <a:r>
              <a:rPr lang="en-US" sz="4000" b="1" cap="all">
                <a:latin typeface="Lato" panose="020F0502020204030203" pitchFamily="34" charset="0"/>
                <a:ea typeface="Lato" panose="020F0502020204030203" pitchFamily="34" charset="0"/>
                <a:cs typeface="Lato" panose="020F0502020204030203" pitchFamily="34" charset="0"/>
                <a:hlinkClick r:id="rId2"/>
              </a:rPr>
              <a:t>Osas.usc.edu</a:t>
            </a:r>
            <a:endParaRPr lang="en-US" sz="400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69DAE778-0AB0-B58C-DBE6-3ED721573862}"/>
              </a:ext>
            </a:extLst>
          </p:cNvPr>
          <p:cNvSpPr txBox="1"/>
          <p:nvPr/>
        </p:nvSpPr>
        <p:spPr>
          <a:xfrm>
            <a:off x="228559" y="4527818"/>
            <a:ext cx="11931471" cy="1138773"/>
          </a:xfrm>
          <a:prstGeom prst="rect">
            <a:avLst/>
          </a:prstGeom>
          <a:noFill/>
        </p:spPr>
        <p:txBody>
          <a:bodyPr wrap="none" rtlCol="0">
            <a:spAutoFit/>
          </a:bodyPr>
          <a:lstStyle/>
          <a:p>
            <a:pPr algn="ctr"/>
            <a:r>
              <a:rPr lang="en-US" sz="3200" b="1" i="0" cap="all">
                <a:effectLst/>
                <a:latin typeface="Lato" panose="020F0502020204030203" pitchFamily="34" charset="0"/>
                <a:ea typeface="Lato" panose="020F0502020204030203" pitchFamily="34" charset="0"/>
                <a:cs typeface="Lato" panose="020F0502020204030203" pitchFamily="34" charset="0"/>
              </a:rPr>
              <a:t> PRICE Office of online education and digital media</a:t>
            </a:r>
          </a:p>
          <a:p>
            <a:pPr algn="ctr"/>
            <a:r>
              <a:rPr lang="en-US" sz="3600" b="1" cap="all">
                <a:latin typeface="Lato" panose="020F0502020204030203" pitchFamily="34" charset="0"/>
                <a:ea typeface="Lato" panose="020F0502020204030203" pitchFamily="34" charset="0"/>
                <a:cs typeface="Lato" panose="020F0502020204030203" pitchFamily="34" charset="0"/>
                <a:hlinkClick r:id="rId3"/>
              </a:rPr>
              <a:t>priceoedm@usc.edu</a:t>
            </a:r>
            <a:r>
              <a:rPr lang="en-US" sz="3600" b="1" cap="all">
                <a:latin typeface="Lato" panose="020F0502020204030203" pitchFamily="34" charset="0"/>
                <a:ea typeface="Lato" panose="020F0502020204030203" pitchFamily="34" charset="0"/>
                <a:cs typeface="Lato" panose="020F0502020204030203" pitchFamily="34" charset="0"/>
              </a:rPr>
              <a:t> </a:t>
            </a:r>
            <a:endParaRPr lang="en-US" sz="360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21587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64" b="7864"/>
          <a:stretch>
            <a:fillRect/>
          </a:stretch>
        </p:blipFill>
        <p:spPr>
          <a:xfrm>
            <a:off x="0" y="27516"/>
            <a:ext cx="12192000" cy="6858000"/>
          </a:xfrm>
        </p:spPr>
      </p:pic>
      <p:sp>
        <p:nvSpPr>
          <p:cNvPr id="6" name="Rectangle 5">
            <a:extLst>
              <a:ext uri="{C183D7F6-B498-43B3-948B-1728B52AA6E4}">
                <adec:decorative xmlns:adec="http://schemas.microsoft.com/office/drawing/2017/decorative" val="1"/>
              </a:ext>
            </a:extLst>
          </p:cNvPr>
          <p:cNvSpPr/>
          <p:nvPr/>
        </p:nvSpPr>
        <p:spPr>
          <a:xfrm>
            <a:off x="0" y="2379133"/>
            <a:ext cx="5477933" cy="19473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 name="Group 1">
            <a:extLst>
              <a:ext uri="{C183D7F6-B498-43B3-948B-1728B52AA6E4}">
                <adec:decorative xmlns:adec="http://schemas.microsoft.com/office/drawing/2017/decorative" val="1"/>
              </a:ext>
            </a:extLst>
          </p:cNvPr>
          <p:cNvGrpSpPr/>
          <p:nvPr/>
        </p:nvGrpSpPr>
        <p:grpSpPr>
          <a:xfrm>
            <a:off x="792484" y="2632389"/>
            <a:ext cx="4461161" cy="682379"/>
            <a:chOff x="594362" y="1974291"/>
            <a:chExt cx="3345871" cy="511784"/>
          </a:xfrm>
        </p:grpSpPr>
        <p:cxnSp>
          <p:nvCxnSpPr>
            <p:cNvPr id="7" name="Straight Connector 6"/>
            <p:cNvCxnSpPr/>
            <p:nvPr/>
          </p:nvCxnSpPr>
          <p:spPr>
            <a:xfrm>
              <a:off x="594362" y="1974291"/>
              <a:ext cx="914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2" y="2079377"/>
              <a:ext cx="3345871" cy="406698"/>
            </a:xfrm>
            <a:prstGeom prst="rect">
              <a:avLst/>
            </a:prstGeom>
            <a:noFill/>
          </p:spPr>
          <p:txBody>
            <a:bodyPr wrap="square" lIns="0" tIns="0" rIns="0" bIns="0" rtlCol="0">
              <a:spAutoFit/>
            </a:bodyPr>
            <a:lstStyle/>
            <a:p>
              <a:pPr>
                <a:lnSpc>
                  <a:spcPts val="4800"/>
                </a:lnSpc>
              </a:pPr>
              <a:r>
                <a:rPr lang="en-US" sz="2950" cap="all" spc="67">
                  <a:solidFill>
                    <a:srgbClr val="990000"/>
                  </a:solidFill>
                  <a:latin typeface="Lato Black" panose="020F0A02020204030203" pitchFamily="34" charset="0"/>
                </a:rPr>
                <a:t>resources</a:t>
              </a:r>
            </a:p>
          </p:txBody>
        </p:sp>
      </p:grpSp>
      <p:sp>
        <p:nvSpPr>
          <p:cNvPr id="3" name="Title 2">
            <a:extLst>
              <a:ext uri="{FF2B5EF4-FFF2-40B4-BE49-F238E27FC236}">
                <a16:creationId xmlns:a16="http://schemas.microsoft.com/office/drawing/2014/main" id="{4AD2ADE2-1BC0-9637-60BB-9F708E64FC9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Resources</a:t>
            </a:r>
          </a:p>
        </p:txBody>
      </p:sp>
    </p:spTree>
    <p:extLst>
      <p:ext uri="{BB962C8B-B14F-4D97-AF65-F5344CB8AC3E}">
        <p14:creationId xmlns:p14="http://schemas.microsoft.com/office/powerpoint/2010/main" val="3313047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C183D7F6-B498-43B3-948B-1728B52AA6E4}">
                <adec:decorative xmlns:adec="http://schemas.microsoft.com/office/drawing/2017/decorative" val="1"/>
              </a:ext>
            </a:extLst>
          </p:cNvPr>
          <p:cNvCxnSpPr/>
          <p:nvPr/>
        </p:nvCxnSpPr>
        <p:spPr>
          <a:xfrm>
            <a:off x="791634" y="3886199"/>
            <a:ext cx="10604500"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C183D7F6-B498-43B3-948B-1728B52AA6E4}">
                <adec:decorative xmlns:adec="http://schemas.microsoft.com/office/drawing/2017/decorative" val="1"/>
              </a:ext>
            </a:extLst>
          </p:cNvPr>
          <p:cNvCxnSpPr/>
          <p:nvPr/>
        </p:nvCxnSpPr>
        <p:spPr>
          <a:xfrm>
            <a:off x="7840039" y="2057400"/>
            <a:ext cx="0" cy="365760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4351963" y="2057400"/>
            <a:ext cx="0" cy="3657601"/>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Freeform 9">
            <a:extLst>
              <a:ext uri="{C183D7F6-B498-43B3-948B-1728B52AA6E4}">
                <adec:decorative xmlns:adec="http://schemas.microsoft.com/office/drawing/2017/decorative" val="1"/>
              </a:ext>
            </a:extLst>
          </p:cNvPr>
          <p:cNvSpPr>
            <a:spLocks noEditPoints="1"/>
          </p:cNvSpPr>
          <p:nvPr/>
        </p:nvSpPr>
        <p:spPr bwMode="auto">
          <a:xfrm>
            <a:off x="5858982" y="4197479"/>
            <a:ext cx="474039" cy="475775"/>
          </a:xfrm>
          <a:custGeom>
            <a:avLst/>
            <a:gdLst>
              <a:gd name="T0" fmla="*/ 289 w 353"/>
              <a:gd name="T1" fmla="*/ 0 h 354"/>
              <a:gd name="T2" fmla="*/ 243 w 353"/>
              <a:gd name="T3" fmla="*/ 19 h 354"/>
              <a:gd name="T4" fmla="*/ 27 w 353"/>
              <a:gd name="T5" fmla="*/ 236 h 354"/>
              <a:gd name="T6" fmla="*/ 0 w 353"/>
              <a:gd name="T7" fmla="*/ 354 h 354"/>
              <a:gd name="T8" fmla="*/ 118 w 353"/>
              <a:gd name="T9" fmla="*/ 327 h 354"/>
              <a:gd name="T10" fmla="*/ 334 w 353"/>
              <a:gd name="T11" fmla="*/ 110 h 354"/>
              <a:gd name="T12" fmla="*/ 353 w 353"/>
              <a:gd name="T13" fmla="*/ 65 h 354"/>
              <a:gd name="T14" fmla="*/ 289 w 353"/>
              <a:gd name="T15" fmla="*/ 0 h 354"/>
              <a:gd name="T16" fmla="*/ 104 w 353"/>
              <a:gd name="T17" fmla="*/ 312 h 354"/>
              <a:gd name="T18" fmla="*/ 48 w 353"/>
              <a:gd name="T19" fmla="*/ 325 h 354"/>
              <a:gd name="T20" fmla="*/ 48 w 353"/>
              <a:gd name="T21" fmla="*/ 305 h 354"/>
              <a:gd name="T22" fmla="*/ 29 w 353"/>
              <a:gd name="T23" fmla="*/ 305 h 354"/>
              <a:gd name="T24" fmla="*/ 42 w 353"/>
              <a:gd name="T25" fmla="*/ 249 h 354"/>
              <a:gd name="T26" fmla="*/ 104 w 353"/>
              <a:gd name="T27" fmla="*/ 249 h 354"/>
              <a:gd name="T28" fmla="*/ 104 w 353"/>
              <a:gd name="T29" fmla="*/ 312 h 354"/>
              <a:gd name="T30" fmla="*/ 120 w 353"/>
              <a:gd name="T31" fmla="*/ 301 h 354"/>
              <a:gd name="T32" fmla="*/ 120 w 353"/>
              <a:gd name="T33" fmla="*/ 241 h 354"/>
              <a:gd name="T34" fmla="*/ 112 w 353"/>
              <a:gd name="T35" fmla="*/ 233 h 354"/>
              <a:gd name="T36" fmla="*/ 52 w 353"/>
              <a:gd name="T37" fmla="*/ 233 h 354"/>
              <a:gd name="T38" fmla="*/ 225 w 353"/>
              <a:gd name="T39" fmla="*/ 60 h 354"/>
              <a:gd name="T40" fmla="*/ 293 w 353"/>
              <a:gd name="T41" fmla="*/ 128 h 354"/>
              <a:gd name="T42" fmla="*/ 120 w 353"/>
              <a:gd name="T43" fmla="*/ 301 h 354"/>
              <a:gd name="T44" fmla="*/ 323 w 353"/>
              <a:gd name="T45" fmla="*/ 99 h 354"/>
              <a:gd name="T46" fmla="*/ 305 w 353"/>
              <a:gd name="T47" fmla="*/ 117 h 354"/>
              <a:gd name="T48" fmla="*/ 236 w 353"/>
              <a:gd name="T49" fmla="*/ 49 h 354"/>
              <a:gd name="T50" fmla="*/ 255 w 353"/>
              <a:gd name="T51" fmla="*/ 31 h 354"/>
              <a:gd name="T52" fmla="*/ 289 w 353"/>
              <a:gd name="T53" fmla="*/ 16 h 354"/>
              <a:gd name="T54" fmla="*/ 337 w 353"/>
              <a:gd name="T55" fmla="*/ 65 h 354"/>
              <a:gd name="T56" fmla="*/ 323 w 353"/>
              <a:gd name="T57" fmla="*/ 9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3" h="354">
                <a:moveTo>
                  <a:pt x="289" y="0"/>
                </a:moveTo>
                <a:cubicBezTo>
                  <a:pt x="271" y="0"/>
                  <a:pt x="255" y="8"/>
                  <a:pt x="243" y="19"/>
                </a:cubicBezTo>
                <a:cubicBezTo>
                  <a:pt x="27" y="236"/>
                  <a:pt x="27" y="236"/>
                  <a:pt x="27" y="236"/>
                </a:cubicBezTo>
                <a:cubicBezTo>
                  <a:pt x="0" y="354"/>
                  <a:pt x="0" y="354"/>
                  <a:pt x="0" y="354"/>
                </a:cubicBezTo>
                <a:cubicBezTo>
                  <a:pt x="118" y="327"/>
                  <a:pt x="118" y="327"/>
                  <a:pt x="118" y="327"/>
                </a:cubicBezTo>
                <a:cubicBezTo>
                  <a:pt x="334" y="110"/>
                  <a:pt x="334" y="110"/>
                  <a:pt x="334" y="110"/>
                </a:cubicBezTo>
                <a:cubicBezTo>
                  <a:pt x="346" y="98"/>
                  <a:pt x="353" y="82"/>
                  <a:pt x="353" y="65"/>
                </a:cubicBezTo>
                <a:cubicBezTo>
                  <a:pt x="353" y="29"/>
                  <a:pt x="324" y="0"/>
                  <a:pt x="289" y="0"/>
                </a:cubicBezTo>
                <a:moveTo>
                  <a:pt x="104" y="312"/>
                </a:moveTo>
                <a:cubicBezTo>
                  <a:pt x="48" y="325"/>
                  <a:pt x="48" y="325"/>
                  <a:pt x="48" y="325"/>
                </a:cubicBezTo>
                <a:cubicBezTo>
                  <a:pt x="48" y="305"/>
                  <a:pt x="48" y="305"/>
                  <a:pt x="48" y="305"/>
                </a:cubicBezTo>
                <a:cubicBezTo>
                  <a:pt x="29" y="305"/>
                  <a:pt x="29" y="305"/>
                  <a:pt x="29" y="305"/>
                </a:cubicBezTo>
                <a:cubicBezTo>
                  <a:pt x="42" y="249"/>
                  <a:pt x="42" y="249"/>
                  <a:pt x="42" y="249"/>
                </a:cubicBezTo>
                <a:cubicBezTo>
                  <a:pt x="104" y="249"/>
                  <a:pt x="104" y="249"/>
                  <a:pt x="104" y="249"/>
                </a:cubicBezTo>
                <a:lnTo>
                  <a:pt x="104" y="312"/>
                </a:lnTo>
                <a:close/>
                <a:moveTo>
                  <a:pt x="120" y="301"/>
                </a:moveTo>
                <a:cubicBezTo>
                  <a:pt x="120" y="241"/>
                  <a:pt x="120" y="241"/>
                  <a:pt x="120" y="241"/>
                </a:cubicBezTo>
                <a:cubicBezTo>
                  <a:pt x="120" y="237"/>
                  <a:pt x="117" y="233"/>
                  <a:pt x="112" y="233"/>
                </a:cubicBezTo>
                <a:cubicBezTo>
                  <a:pt x="52" y="233"/>
                  <a:pt x="52" y="233"/>
                  <a:pt x="52" y="233"/>
                </a:cubicBezTo>
                <a:cubicBezTo>
                  <a:pt x="225" y="60"/>
                  <a:pt x="225" y="60"/>
                  <a:pt x="225" y="60"/>
                </a:cubicBezTo>
                <a:cubicBezTo>
                  <a:pt x="293" y="128"/>
                  <a:pt x="293" y="128"/>
                  <a:pt x="293" y="128"/>
                </a:cubicBezTo>
                <a:lnTo>
                  <a:pt x="120" y="301"/>
                </a:lnTo>
                <a:close/>
                <a:moveTo>
                  <a:pt x="323" y="99"/>
                </a:moveTo>
                <a:cubicBezTo>
                  <a:pt x="305" y="117"/>
                  <a:pt x="305" y="117"/>
                  <a:pt x="305" y="117"/>
                </a:cubicBezTo>
                <a:cubicBezTo>
                  <a:pt x="236" y="49"/>
                  <a:pt x="236" y="49"/>
                  <a:pt x="236" y="49"/>
                </a:cubicBezTo>
                <a:cubicBezTo>
                  <a:pt x="255" y="31"/>
                  <a:pt x="255" y="31"/>
                  <a:pt x="255" y="31"/>
                </a:cubicBezTo>
                <a:cubicBezTo>
                  <a:pt x="255" y="31"/>
                  <a:pt x="268" y="16"/>
                  <a:pt x="289" y="16"/>
                </a:cubicBezTo>
                <a:cubicBezTo>
                  <a:pt x="315" y="16"/>
                  <a:pt x="337" y="38"/>
                  <a:pt x="337" y="65"/>
                </a:cubicBezTo>
                <a:cubicBezTo>
                  <a:pt x="337" y="78"/>
                  <a:pt x="332" y="90"/>
                  <a:pt x="323" y="99"/>
                </a:cubicBezTo>
              </a:path>
            </a:pathLst>
          </a:custGeom>
          <a:solidFill>
            <a:srgbClr val="990000"/>
          </a:solidFill>
          <a:ln>
            <a:solidFill>
              <a:srgbClr val="C00000"/>
            </a:solidFill>
          </a:ln>
        </p:spPr>
        <p:txBody>
          <a:bodyPr vert="horz" wrap="square" lIns="45720" tIns="22860" rIns="45720" bIns="22860" numCol="1" anchor="t" anchorCtr="0" compatLnSpc="1">
            <a:prstTxWarp prst="textNoShape">
              <a:avLst/>
            </a:prstTxWarp>
          </a:bodyPr>
          <a:lstStyle/>
          <a:p>
            <a:endParaRPr lang="en-US" sz="675"/>
          </a:p>
        </p:txBody>
      </p:sp>
      <p:sp>
        <p:nvSpPr>
          <p:cNvPr id="11" name="Freeform 10">
            <a:extLst>
              <a:ext uri="{C183D7F6-B498-43B3-948B-1728B52AA6E4}">
                <adec:decorative xmlns:adec="http://schemas.microsoft.com/office/drawing/2017/decorative" val="1"/>
              </a:ext>
            </a:extLst>
          </p:cNvPr>
          <p:cNvSpPr>
            <a:spLocks noEditPoints="1"/>
          </p:cNvSpPr>
          <p:nvPr/>
        </p:nvSpPr>
        <p:spPr bwMode="auto">
          <a:xfrm>
            <a:off x="2258217" y="4239154"/>
            <a:ext cx="474039" cy="434100"/>
          </a:xfrm>
          <a:custGeom>
            <a:avLst/>
            <a:gdLst>
              <a:gd name="T0" fmla="*/ 353 w 353"/>
              <a:gd name="T1" fmla="*/ 109 h 322"/>
              <a:gd name="T2" fmla="*/ 225 w 353"/>
              <a:gd name="T3" fmla="*/ 0 h 322"/>
              <a:gd name="T4" fmla="*/ 107 w 353"/>
              <a:gd name="T5" fmla="*/ 66 h 322"/>
              <a:gd name="T6" fmla="*/ 126 w 353"/>
              <a:gd name="T7" fmla="*/ 65 h 322"/>
              <a:gd name="T8" fmla="*/ 225 w 353"/>
              <a:gd name="T9" fmla="*/ 17 h 322"/>
              <a:gd name="T10" fmla="*/ 337 w 353"/>
              <a:gd name="T11" fmla="*/ 109 h 322"/>
              <a:gd name="T12" fmla="*/ 303 w 353"/>
              <a:gd name="T13" fmla="*/ 175 h 322"/>
              <a:gd name="T14" fmla="*/ 298 w 353"/>
              <a:gd name="T15" fmla="*/ 191 h 322"/>
              <a:gd name="T16" fmla="*/ 305 w 353"/>
              <a:gd name="T17" fmla="*/ 215 h 322"/>
              <a:gd name="T18" fmla="*/ 272 w 353"/>
              <a:gd name="T19" fmla="*/ 202 h 322"/>
              <a:gd name="T20" fmla="*/ 268 w 353"/>
              <a:gd name="T21" fmla="*/ 218 h 322"/>
              <a:gd name="T22" fmla="*/ 329 w 353"/>
              <a:gd name="T23" fmla="*/ 241 h 322"/>
              <a:gd name="T24" fmla="*/ 314 w 353"/>
              <a:gd name="T25" fmla="*/ 187 h 322"/>
              <a:gd name="T26" fmla="*/ 353 w 353"/>
              <a:gd name="T27" fmla="*/ 109 h 322"/>
              <a:gd name="T28" fmla="*/ 128 w 353"/>
              <a:gd name="T29" fmla="*/ 81 h 322"/>
              <a:gd name="T30" fmla="*/ 0 w 353"/>
              <a:gd name="T31" fmla="*/ 189 h 322"/>
              <a:gd name="T32" fmla="*/ 39 w 353"/>
              <a:gd name="T33" fmla="*/ 267 h 322"/>
              <a:gd name="T34" fmla="*/ 24 w 353"/>
              <a:gd name="T35" fmla="*/ 322 h 322"/>
              <a:gd name="T36" fmla="*/ 96 w 353"/>
              <a:gd name="T37" fmla="*/ 294 h 322"/>
              <a:gd name="T38" fmla="*/ 128 w 353"/>
              <a:gd name="T39" fmla="*/ 298 h 322"/>
              <a:gd name="T40" fmla="*/ 257 w 353"/>
              <a:gd name="T41" fmla="*/ 189 h 322"/>
              <a:gd name="T42" fmla="*/ 128 w 353"/>
              <a:gd name="T43" fmla="*/ 81 h 322"/>
              <a:gd name="T44" fmla="*/ 128 w 353"/>
              <a:gd name="T45" fmla="*/ 281 h 322"/>
              <a:gd name="T46" fmla="*/ 99 w 353"/>
              <a:gd name="T47" fmla="*/ 278 h 322"/>
              <a:gd name="T48" fmla="*/ 96 w 353"/>
              <a:gd name="T49" fmla="*/ 278 h 322"/>
              <a:gd name="T50" fmla="*/ 90 w 353"/>
              <a:gd name="T51" fmla="*/ 279 h 322"/>
              <a:gd name="T52" fmla="*/ 48 w 353"/>
              <a:gd name="T53" fmla="*/ 295 h 322"/>
              <a:gd name="T54" fmla="*/ 55 w 353"/>
              <a:gd name="T55" fmla="*/ 272 h 322"/>
              <a:gd name="T56" fmla="*/ 50 w 353"/>
              <a:gd name="T57" fmla="*/ 255 h 322"/>
              <a:gd name="T58" fmla="*/ 16 w 353"/>
              <a:gd name="T59" fmla="*/ 189 h 322"/>
              <a:gd name="T60" fmla="*/ 128 w 353"/>
              <a:gd name="T61" fmla="*/ 97 h 322"/>
              <a:gd name="T62" fmla="*/ 241 w 353"/>
              <a:gd name="T63" fmla="*/ 189 h 322"/>
              <a:gd name="T64" fmla="*/ 128 w 353"/>
              <a:gd name="T65" fmla="*/ 28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322">
                <a:moveTo>
                  <a:pt x="353" y="109"/>
                </a:moveTo>
                <a:cubicBezTo>
                  <a:pt x="353" y="49"/>
                  <a:pt x="296" y="0"/>
                  <a:pt x="225" y="0"/>
                </a:cubicBezTo>
                <a:cubicBezTo>
                  <a:pt x="172" y="0"/>
                  <a:pt x="126" y="28"/>
                  <a:pt x="107" y="66"/>
                </a:cubicBezTo>
                <a:cubicBezTo>
                  <a:pt x="113" y="65"/>
                  <a:pt x="119" y="65"/>
                  <a:pt x="126" y="65"/>
                </a:cubicBezTo>
                <a:cubicBezTo>
                  <a:pt x="145" y="36"/>
                  <a:pt x="182" y="17"/>
                  <a:pt x="225" y="17"/>
                </a:cubicBezTo>
                <a:cubicBezTo>
                  <a:pt x="287" y="17"/>
                  <a:pt x="337" y="58"/>
                  <a:pt x="337" y="109"/>
                </a:cubicBezTo>
                <a:cubicBezTo>
                  <a:pt x="337" y="134"/>
                  <a:pt x="325" y="157"/>
                  <a:pt x="303" y="175"/>
                </a:cubicBezTo>
                <a:cubicBezTo>
                  <a:pt x="298" y="179"/>
                  <a:pt x="296" y="185"/>
                  <a:pt x="298" y="191"/>
                </a:cubicBezTo>
                <a:cubicBezTo>
                  <a:pt x="305" y="215"/>
                  <a:pt x="305" y="215"/>
                  <a:pt x="305" y="215"/>
                </a:cubicBezTo>
                <a:cubicBezTo>
                  <a:pt x="272" y="202"/>
                  <a:pt x="272" y="202"/>
                  <a:pt x="272" y="202"/>
                </a:cubicBezTo>
                <a:cubicBezTo>
                  <a:pt x="271" y="207"/>
                  <a:pt x="270" y="213"/>
                  <a:pt x="268" y="218"/>
                </a:cubicBezTo>
                <a:cubicBezTo>
                  <a:pt x="329" y="241"/>
                  <a:pt x="329" y="241"/>
                  <a:pt x="329" y="241"/>
                </a:cubicBezTo>
                <a:cubicBezTo>
                  <a:pt x="314" y="187"/>
                  <a:pt x="314" y="187"/>
                  <a:pt x="314" y="187"/>
                </a:cubicBezTo>
                <a:cubicBezTo>
                  <a:pt x="338" y="167"/>
                  <a:pt x="353" y="140"/>
                  <a:pt x="353" y="109"/>
                </a:cubicBezTo>
                <a:moveTo>
                  <a:pt x="128" y="81"/>
                </a:moveTo>
                <a:cubicBezTo>
                  <a:pt x="57" y="81"/>
                  <a:pt x="0" y="129"/>
                  <a:pt x="0" y="189"/>
                </a:cubicBezTo>
                <a:cubicBezTo>
                  <a:pt x="0" y="220"/>
                  <a:pt x="15" y="248"/>
                  <a:pt x="39" y="267"/>
                </a:cubicBezTo>
                <a:cubicBezTo>
                  <a:pt x="24" y="322"/>
                  <a:pt x="24" y="322"/>
                  <a:pt x="24" y="322"/>
                </a:cubicBezTo>
                <a:cubicBezTo>
                  <a:pt x="96" y="294"/>
                  <a:pt x="96" y="294"/>
                  <a:pt x="96" y="294"/>
                </a:cubicBezTo>
                <a:cubicBezTo>
                  <a:pt x="106" y="296"/>
                  <a:pt x="117" y="298"/>
                  <a:pt x="128" y="298"/>
                </a:cubicBezTo>
                <a:cubicBezTo>
                  <a:pt x="199" y="298"/>
                  <a:pt x="257" y="249"/>
                  <a:pt x="257" y="189"/>
                </a:cubicBezTo>
                <a:cubicBezTo>
                  <a:pt x="257" y="129"/>
                  <a:pt x="199" y="81"/>
                  <a:pt x="128" y="81"/>
                </a:cubicBezTo>
                <a:moveTo>
                  <a:pt x="128" y="281"/>
                </a:moveTo>
                <a:cubicBezTo>
                  <a:pt x="119" y="281"/>
                  <a:pt x="109" y="280"/>
                  <a:pt x="99" y="278"/>
                </a:cubicBezTo>
                <a:cubicBezTo>
                  <a:pt x="98" y="278"/>
                  <a:pt x="97" y="278"/>
                  <a:pt x="96" y="278"/>
                </a:cubicBezTo>
                <a:cubicBezTo>
                  <a:pt x="94" y="278"/>
                  <a:pt x="92" y="278"/>
                  <a:pt x="90" y="279"/>
                </a:cubicBezTo>
                <a:cubicBezTo>
                  <a:pt x="48" y="295"/>
                  <a:pt x="48" y="295"/>
                  <a:pt x="48" y="295"/>
                </a:cubicBezTo>
                <a:cubicBezTo>
                  <a:pt x="55" y="272"/>
                  <a:pt x="55" y="272"/>
                  <a:pt x="55" y="272"/>
                </a:cubicBezTo>
                <a:cubicBezTo>
                  <a:pt x="57" y="266"/>
                  <a:pt x="55" y="259"/>
                  <a:pt x="50" y="255"/>
                </a:cubicBezTo>
                <a:cubicBezTo>
                  <a:pt x="28" y="237"/>
                  <a:pt x="16" y="214"/>
                  <a:pt x="16" y="189"/>
                </a:cubicBezTo>
                <a:cubicBezTo>
                  <a:pt x="16" y="138"/>
                  <a:pt x="66" y="97"/>
                  <a:pt x="128" y="97"/>
                </a:cubicBezTo>
                <a:cubicBezTo>
                  <a:pt x="190" y="97"/>
                  <a:pt x="241" y="138"/>
                  <a:pt x="241" y="189"/>
                </a:cubicBezTo>
                <a:cubicBezTo>
                  <a:pt x="241" y="240"/>
                  <a:pt x="190" y="281"/>
                  <a:pt x="128" y="281"/>
                </a:cubicBezTo>
              </a:path>
            </a:pathLst>
          </a:custGeom>
          <a:solidFill>
            <a:srgbClr val="990000"/>
          </a:solidFill>
          <a:ln>
            <a:solidFill>
              <a:srgbClr val="C00000"/>
            </a:solidFill>
          </a:ln>
        </p:spPr>
        <p:txBody>
          <a:bodyPr vert="horz" wrap="square" lIns="45720" tIns="22860" rIns="45720" bIns="22860" numCol="1" anchor="t" anchorCtr="0" compatLnSpc="1">
            <a:prstTxWarp prst="textNoShape">
              <a:avLst/>
            </a:prstTxWarp>
          </a:bodyPr>
          <a:lstStyle/>
          <a:p>
            <a:endParaRPr lang="en-US" sz="675"/>
          </a:p>
        </p:txBody>
      </p:sp>
      <p:sp>
        <p:nvSpPr>
          <p:cNvPr id="12" name="Freeform 11">
            <a:extLst>
              <a:ext uri="{C183D7F6-B498-43B3-948B-1728B52AA6E4}">
                <adec:decorative xmlns:adec="http://schemas.microsoft.com/office/drawing/2017/decorative" val="1"/>
              </a:ext>
            </a:extLst>
          </p:cNvPr>
          <p:cNvSpPr>
            <a:spLocks noEditPoints="1"/>
          </p:cNvSpPr>
          <p:nvPr/>
        </p:nvSpPr>
        <p:spPr bwMode="auto">
          <a:xfrm>
            <a:off x="9359901" y="4199215"/>
            <a:ext cx="474039" cy="474039"/>
          </a:xfrm>
          <a:custGeom>
            <a:avLst/>
            <a:gdLst>
              <a:gd name="T0" fmla="*/ 32 w 353"/>
              <a:gd name="T1" fmla="*/ 64 h 353"/>
              <a:gd name="T2" fmla="*/ 0 w 353"/>
              <a:gd name="T3" fmla="*/ 321 h 353"/>
              <a:gd name="T4" fmla="*/ 256 w 353"/>
              <a:gd name="T5" fmla="*/ 353 h 353"/>
              <a:gd name="T6" fmla="*/ 289 w 353"/>
              <a:gd name="T7" fmla="*/ 96 h 353"/>
              <a:gd name="T8" fmla="*/ 272 w 353"/>
              <a:gd name="T9" fmla="*/ 321 h 353"/>
              <a:gd name="T10" fmla="*/ 32 w 353"/>
              <a:gd name="T11" fmla="*/ 337 h 353"/>
              <a:gd name="T12" fmla="*/ 16 w 353"/>
              <a:gd name="T13" fmla="*/ 96 h 353"/>
              <a:gd name="T14" fmla="*/ 256 w 353"/>
              <a:gd name="T15" fmla="*/ 80 h 353"/>
              <a:gd name="T16" fmla="*/ 272 w 353"/>
              <a:gd name="T17" fmla="*/ 321 h 353"/>
              <a:gd name="T18" fmla="*/ 112 w 353"/>
              <a:gd name="T19" fmla="*/ 144 h 353"/>
              <a:gd name="T20" fmla="*/ 48 w 353"/>
              <a:gd name="T21" fmla="*/ 144 h 353"/>
              <a:gd name="T22" fmla="*/ 80 w 353"/>
              <a:gd name="T23" fmla="*/ 128 h 353"/>
              <a:gd name="T24" fmla="*/ 80 w 353"/>
              <a:gd name="T25" fmla="*/ 160 h 353"/>
              <a:gd name="T26" fmla="*/ 80 w 353"/>
              <a:gd name="T27" fmla="*/ 128 h 353"/>
              <a:gd name="T28" fmla="*/ 240 w 353"/>
              <a:gd name="T29" fmla="*/ 294 h 353"/>
              <a:gd name="T30" fmla="*/ 192 w 353"/>
              <a:gd name="T31" fmla="*/ 214 h 353"/>
              <a:gd name="T32" fmla="*/ 184 w 353"/>
              <a:gd name="T33" fmla="*/ 208 h 353"/>
              <a:gd name="T34" fmla="*/ 153 w 353"/>
              <a:gd name="T35" fmla="*/ 236 h 353"/>
              <a:gd name="T36" fmla="*/ 120 w 353"/>
              <a:gd name="T37" fmla="*/ 192 h 353"/>
              <a:gd name="T38" fmla="*/ 113 w 353"/>
              <a:gd name="T39" fmla="*/ 196 h 353"/>
              <a:gd name="T40" fmla="*/ 49 w 353"/>
              <a:gd name="T41" fmla="*/ 292 h 353"/>
              <a:gd name="T42" fmla="*/ 56 w 353"/>
              <a:gd name="T43" fmla="*/ 305 h 353"/>
              <a:gd name="T44" fmla="*/ 240 w 353"/>
              <a:gd name="T45" fmla="*/ 297 h 353"/>
              <a:gd name="T46" fmla="*/ 71 w 353"/>
              <a:gd name="T47" fmla="*/ 289 h 353"/>
              <a:gd name="T48" fmla="*/ 145 w 353"/>
              <a:gd name="T49" fmla="*/ 252 h 353"/>
              <a:gd name="T50" fmla="*/ 158 w 353"/>
              <a:gd name="T51" fmla="*/ 254 h 353"/>
              <a:gd name="T52" fmla="*/ 218 w 353"/>
              <a:gd name="T53" fmla="*/ 289 h 353"/>
              <a:gd name="T54" fmla="*/ 321 w 353"/>
              <a:gd name="T55" fmla="*/ 0 h 353"/>
              <a:gd name="T56" fmla="*/ 64 w 353"/>
              <a:gd name="T57" fmla="*/ 32 h 353"/>
              <a:gd name="T58" fmla="*/ 72 w 353"/>
              <a:gd name="T59" fmla="*/ 48 h 353"/>
              <a:gd name="T60" fmla="*/ 80 w 353"/>
              <a:gd name="T61" fmla="*/ 32 h 353"/>
              <a:gd name="T62" fmla="*/ 321 w 353"/>
              <a:gd name="T63" fmla="*/ 16 h 353"/>
              <a:gd name="T64" fmla="*/ 337 w 353"/>
              <a:gd name="T65" fmla="*/ 257 h 353"/>
              <a:gd name="T66" fmla="*/ 313 w 353"/>
              <a:gd name="T67" fmla="*/ 273 h 353"/>
              <a:gd name="T68" fmla="*/ 313 w 353"/>
              <a:gd name="T69" fmla="*/ 289 h 353"/>
              <a:gd name="T70" fmla="*/ 353 w 353"/>
              <a:gd name="T71" fmla="*/ 257 h 353"/>
              <a:gd name="T72" fmla="*/ 321 w 353"/>
              <a:gd name="T7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353">
                <a:moveTo>
                  <a:pt x="256" y="64"/>
                </a:moveTo>
                <a:cubicBezTo>
                  <a:pt x="32" y="64"/>
                  <a:pt x="32" y="64"/>
                  <a:pt x="32" y="64"/>
                </a:cubicBezTo>
                <a:cubicBezTo>
                  <a:pt x="14" y="64"/>
                  <a:pt x="0" y="78"/>
                  <a:pt x="0" y="96"/>
                </a:cubicBezTo>
                <a:cubicBezTo>
                  <a:pt x="0" y="321"/>
                  <a:pt x="0" y="321"/>
                  <a:pt x="0" y="321"/>
                </a:cubicBezTo>
                <a:cubicBezTo>
                  <a:pt x="0" y="339"/>
                  <a:pt x="14" y="353"/>
                  <a:pt x="32" y="353"/>
                </a:cubicBezTo>
                <a:cubicBezTo>
                  <a:pt x="256" y="353"/>
                  <a:pt x="256" y="353"/>
                  <a:pt x="256" y="353"/>
                </a:cubicBezTo>
                <a:cubicBezTo>
                  <a:pt x="274" y="353"/>
                  <a:pt x="289" y="339"/>
                  <a:pt x="289" y="321"/>
                </a:cubicBezTo>
                <a:cubicBezTo>
                  <a:pt x="289" y="96"/>
                  <a:pt x="289" y="96"/>
                  <a:pt x="289" y="96"/>
                </a:cubicBezTo>
                <a:cubicBezTo>
                  <a:pt x="289" y="78"/>
                  <a:pt x="274" y="64"/>
                  <a:pt x="256" y="64"/>
                </a:cubicBezTo>
                <a:moveTo>
                  <a:pt x="272" y="321"/>
                </a:moveTo>
                <a:cubicBezTo>
                  <a:pt x="272" y="330"/>
                  <a:pt x="265" y="337"/>
                  <a:pt x="256" y="337"/>
                </a:cubicBezTo>
                <a:cubicBezTo>
                  <a:pt x="32" y="337"/>
                  <a:pt x="32" y="337"/>
                  <a:pt x="32" y="337"/>
                </a:cubicBezTo>
                <a:cubicBezTo>
                  <a:pt x="23" y="337"/>
                  <a:pt x="16" y="330"/>
                  <a:pt x="16" y="321"/>
                </a:cubicBezTo>
                <a:cubicBezTo>
                  <a:pt x="16" y="96"/>
                  <a:pt x="16" y="96"/>
                  <a:pt x="16" y="96"/>
                </a:cubicBezTo>
                <a:cubicBezTo>
                  <a:pt x="16" y="87"/>
                  <a:pt x="23" y="80"/>
                  <a:pt x="32" y="80"/>
                </a:cubicBezTo>
                <a:cubicBezTo>
                  <a:pt x="256" y="80"/>
                  <a:pt x="256" y="80"/>
                  <a:pt x="256" y="80"/>
                </a:cubicBezTo>
                <a:cubicBezTo>
                  <a:pt x="265" y="80"/>
                  <a:pt x="272" y="87"/>
                  <a:pt x="272" y="96"/>
                </a:cubicBezTo>
                <a:lnTo>
                  <a:pt x="272" y="321"/>
                </a:lnTo>
                <a:close/>
                <a:moveTo>
                  <a:pt x="80" y="176"/>
                </a:moveTo>
                <a:cubicBezTo>
                  <a:pt x="98" y="176"/>
                  <a:pt x="112" y="162"/>
                  <a:pt x="112" y="144"/>
                </a:cubicBezTo>
                <a:cubicBezTo>
                  <a:pt x="112" y="127"/>
                  <a:pt x="98" y="112"/>
                  <a:pt x="80" y="112"/>
                </a:cubicBezTo>
                <a:cubicBezTo>
                  <a:pt x="62" y="112"/>
                  <a:pt x="48" y="127"/>
                  <a:pt x="48" y="144"/>
                </a:cubicBezTo>
                <a:cubicBezTo>
                  <a:pt x="48" y="162"/>
                  <a:pt x="62" y="176"/>
                  <a:pt x="80" y="176"/>
                </a:cubicBezTo>
                <a:moveTo>
                  <a:pt x="80" y="128"/>
                </a:moveTo>
                <a:cubicBezTo>
                  <a:pt x="89" y="128"/>
                  <a:pt x="96" y="135"/>
                  <a:pt x="96" y="144"/>
                </a:cubicBezTo>
                <a:cubicBezTo>
                  <a:pt x="96" y="153"/>
                  <a:pt x="89" y="160"/>
                  <a:pt x="80" y="160"/>
                </a:cubicBezTo>
                <a:cubicBezTo>
                  <a:pt x="71" y="160"/>
                  <a:pt x="64" y="153"/>
                  <a:pt x="64" y="144"/>
                </a:cubicBezTo>
                <a:cubicBezTo>
                  <a:pt x="64" y="135"/>
                  <a:pt x="71" y="128"/>
                  <a:pt x="80" y="128"/>
                </a:cubicBezTo>
                <a:moveTo>
                  <a:pt x="240" y="294"/>
                </a:moveTo>
                <a:cubicBezTo>
                  <a:pt x="240" y="294"/>
                  <a:pt x="240" y="294"/>
                  <a:pt x="240" y="294"/>
                </a:cubicBezTo>
                <a:cubicBezTo>
                  <a:pt x="240" y="294"/>
                  <a:pt x="240" y="293"/>
                  <a:pt x="239" y="293"/>
                </a:cubicBezTo>
                <a:cubicBezTo>
                  <a:pt x="192" y="214"/>
                  <a:pt x="192" y="214"/>
                  <a:pt x="192" y="214"/>
                </a:cubicBezTo>
                <a:cubicBezTo>
                  <a:pt x="192" y="214"/>
                  <a:pt x="192" y="214"/>
                  <a:pt x="192" y="214"/>
                </a:cubicBezTo>
                <a:cubicBezTo>
                  <a:pt x="190" y="211"/>
                  <a:pt x="188" y="208"/>
                  <a:pt x="184" y="208"/>
                </a:cubicBezTo>
                <a:cubicBezTo>
                  <a:pt x="182" y="208"/>
                  <a:pt x="180" y="209"/>
                  <a:pt x="179" y="211"/>
                </a:cubicBezTo>
                <a:cubicBezTo>
                  <a:pt x="153" y="236"/>
                  <a:pt x="153" y="236"/>
                  <a:pt x="153" y="236"/>
                </a:cubicBezTo>
                <a:cubicBezTo>
                  <a:pt x="127" y="197"/>
                  <a:pt x="127" y="197"/>
                  <a:pt x="127" y="197"/>
                </a:cubicBezTo>
                <a:cubicBezTo>
                  <a:pt x="126" y="194"/>
                  <a:pt x="123" y="192"/>
                  <a:pt x="120" y="192"/>
                </a:cubicBezTo>
                <a:cubicBezTo>
                  <a:pt x="117" y="192"/>
                  <a:pt x="115" y="194"/>
                  <a:pt x="113" y="196"/>
                </a:cubicBezTo>
                <a:cubicBezTo>
                  <a:pt x="113" y="196"/>
                  <a:pt x="113" y="196"/>
                  <a:pt x="113" y="196"/>
                </a:cubicBezTo>
                <a:cubicBezTo>
                  <a:pt x="49" y="292"/>
                  <a:pt x="49" y="292"/>
                  <a:pt x="49" y="292"/>
                </a:cubicBezTo>
                <a:cubicBezTo>
                  <a:pt x="49" y="292"/>
                  <a:pt x="49" y="292"/>
                  <a:pt x="49" y="292"/>
                </a:cubicBezTo>
                <a:cubicBezTo>
                  <a:pt x="48" y="294"/>
                  <a:pt x="48" y="295"/>
                  <a:pt x="48" y="297"/>
                </a:cubicBezTo>
                <a:cubicBezTo>
                  <a:pt x="48" y="301"/>
                  <a:pt x="51" y="305"/>
                  <a:pt x="56" y="305"/>
                </a:cubicBezTo>
                <a:cubicBezTo>
                  <a:pt x="232" y="305"/>
                  <a:pt x="232" y="305"/>
                  <a:pt x="232" y="305"/>
                </a:cubicBezTo>
                <a:cubicBezTo>
                  <a:pt x="237" y="305"/>
                  <a:pt x="240" y="301"/>
                  <a:pt x="240" y="297"/>
                </a:cubicBezTo>
                <a:cubicBezTo>
                  <a:pt x="240" y="296"/>
                  <a:pt x="240" y="295"/>
                  <a:pt x="240" y="294"/>
                </a:cubicBezTo>
                <a:close/>
                <a:moveTo>
                  <a:pt x="71" y="289"/>
                </a:moveTo>
                <a:cubicBezTo>
                  <a:pt x="120" y="215"/>
                  <a:pt x="120" y="215"/>
                  <a:pt x="120" y="215"/>
                </a:cubicBezTo>
                <a:cubicBezTo>
                  <a:pt x="145" y="252"/>
                  <a:pt x="145" y="252"/>
                  <a:pt x="145" y="252"/>
                </a:cubicBezTo>
                <a:cubicBezTo>
                  <a:pt x="146" y="255"/>
                  <a:pt x="149" y="257"/>
                  <a:pt x="152" y="257"/>
                </a:cubicBezTo>
                <a:cubicBezTo>
                  <a:pt x="154" y="257"/>
                  <a:pt x="156" y="256"/>
                  <a:pt x="158" y="254"/>
                </a:cubicBezTo>
                <a:cubicBezTo>
                  <a:pt x="183" y="229"/>
                  <a:pt x="183" y="229"/>
                  <a:pt x="183" y="229"/>
                </a:cubicBezTo>
                <a:cubicBezTo>
                  <a:pt x="218" y="289"/>
                  <a:pt x="218" y="289"/>
                  <a:pt x="218" y="289"/>
                </a:cubicBezTo>
                <a:lnTo>
                  <a:pt x="71" y="289"/>
                </a:lnTo>
                <a:close/>
                <a:moveTo>
                  <a:pt x="321" y="0"/>
                </a:moveTo>
                <a:cubicBezTo>
                  <a:pt x="96" y="0"/>
                  <a:pt x="96" y="0"/>
                  <a:pt x="96" y="0"/>
                </a:cubicBezTo>
                <a:cubicBezTo>
                  <a:pt x="78" y="0"/>
                  <a:pt x="64" y="14"/>
                  <a:pt x="64" y="32"/>
                </a:cubicBezTo>
                <a:cubicBezTo>
                  <a:pt x="64" y="40"/>
                  <a:pt x="64" y="40"/>
                  <a:pt x="64" y="40"/>
                </a:cubicBezTo>
                <a:cubicBezTo>
                  <a:pt x="64" y="44"/>
                  <a:pt x="67" y="48"/>
                  <a:pt x="72" y="48"/>
                </a:cubicBezTo>
                <a:cubicBezTo>
                  <a:pt x="76" y="48"/>
                  <a:pt x="80" y="44"/>
                  <a:pt x="80" y="40"/>
                </a:cubicBezTo>
                <a:cubicBezTo>
                  <a:pt x="80" y="32"/>
                  <a:pt x="80" y="32"/>
                  <a:pt x="80" y="32"/>
                </a:cubicBezTo>
                <a:cubicBezTo>
                  <a:pt x="80" y="23"/>
                  <a:pt x="87" y="16"/>
                  <a:pt x="96" y="16"/>
                </a:cubicBezTo>
                <a:cubicBezTo>
                  <a:pt x="321" y="16"/>
                  <a:pt x="321" y="16"/>
                  <a:pt x="321" y="16"/>
                </a:cubicBezTo>
                <a:cubicBezTo>
                  <a:pt x="330" y="16"/>
                  <a:pt x="337" y="23"/>
                  <a:pt x="337" y="32"/>
                </a:cubicBezTo>
                <a:cubicBezTo>
                  <a:pt x="337" y="257"/>
                  <a:pt x="337" y="257"/>
                  <a:pt x="337" y="257"/>
                </a:cubicBezTo>
                <a:cubicBezTo>
                  <a:pt x="337" y="266"/>
                  <a:pt x="330" y="273"/>
                  <a:pt x="321" y="273"/>
                </a:cubicBezTo>
                <a:cubicBezTo>
                  <a:pt x="313" y="273"/>
                  <a:pt x="313" y="273"/>
                  <a:pt x="313" y="273"/>
                </a:cubicBezTo>
                <a:cubicBezTo>
                  <a:pt x="308" y="273"/>
                  <a:pt x="305" y="276"/>
                  <a:pt x="305" y="281"/>
                </a:cubicBezTo>
                <a:cubicBezTo>
                  <a:pt x="305" y="285"/>
                  <a:pt x="308" y="289"/>
                  <a:pt x="313" y="289"/>
                </a:cubicBezTo>
                <a:cubicBezTo>
                  <a:pt x="321" y="289"/>
                  <a:pt x="321" y="289"/>
                  <a:pt x="321" y="289"/>
                </a:cubicBezTo>
                <a:cubicBezTo>
                  <a:pt x="338" y="289"/>
                  <a:pt x="353" y="274"/>
                  <a:pt x="353" y="257"/>
                </a:cubicBezTo>
                <a:cubicBezTo>
                  <a:pt x="353" y="32"/>
                  <a:pt x="353" y="32"/>
                  <a:pt x="353" y="32"/>
                </a:cubicBezTo>
                <a:cubicBezTo>
                  <a:pt x="353" y="14"/>
                  <a:pt x="338" y="0"/>
                  <a:pt x="321" y="0"/>
                </a:cubicBezTo>
              </a:path>
            </a:pathLst>
          </a:custGeom>
          <a:solidFill>
            <a:srgbClr val="990000"/>
          </a:solidFill>
          <a:ln>
            <a:solidFill>
              <a:srgbClr val="C00000"/>
            </a:solidFill>
          </a:ln>
        </p:spPr>
        <p:txBody>
          <a:bodyPr vert="horz" wrap="square" lIns="45720" tIns="22860" rIns="45720" bIns="22860" numCol="1" anchor="t" anchorCtr="0" compatLnSpc="1">
            <a:prstTxWarp prst="textNoShape">
              <a:avLst/>
            </a:prstTxWarp>
          </a:bodyPr>
          <a:lstStyle/>
          <a:p>
            <a:endParaRPr lang="en-US" sz="675"/>
          </a:p>
        </p:txBody>
      </p:sp>
      <p:grpSp>
        <p:nvGrpSpPr>
          <p:cNvPr id="26" name="Group 25" descr="One Stop Shop Resource List: OIA’s Resource Compilation List"/>
          <p:cNvGrpSpPr/>
          <p:nvPr/>
        </p:nvGrpSpPr>
        <p:grpSpPr>
          <a:xfrm>
            <a:off x="8281641" y="4820333"/>
            <a:ext cx="2651727" cy="705259"/>
            <a:chOff x="6211230" y="3615253"/>
            <a:chExt cx="1988795" cy="528945"/>
          </a:xfrm>
        </p:grpSpPr>
        <p:sp>
          <p:nvSpPr>
            <p:cNvPr id="23" name="TextBox 22"/>
            <p:cNvSpPr txBox="1"/>
            <p:nvPr/>
          </p:nvSpPr>
          <p:spPr>
            <a:xfrm>
              <a:off x="6211230" y="3615253"/>
              <a:ext cx="1972920" cy="369333"/>
            </a:xfrm>
            <a:prstGeom prst="rect">
              <a:avLst/>
            </a:prstGeom>
            <a:noFill/>
          </p:spPr>
          <p:txBody>
            <a:bodyPr wrap="square" lIns="0" tIns="0" rIns="0" bIns="0" rtlCol="0">
              <a:spAutoFit/>
            </a:bodyPr>
            <a:lstStyle/>
            <a:p>
              <a:pPr algn="ctr"/>
              <a:r>
                <a:rPr lang="en-US" sz="1600" b="1" cap="all" spc="27">
                  <a:latin typeface="Lato" panose="020F0502020204030203" pitchFamily="34" charset="0"/>
                  <a:ea typeface="Open Sans" panose="020B0606030504020204" pitchFamily="34" charset="0"/>
                  <a:cs typeface="Open Sans" panose="020B0606030504020204" pitchFamily="34" charset="0"/>
                </a:rPr>
                <a:t>One stop Shop resource list</a:t>
              </a:r>
            </a:p>
          </p:txBody>
        </p:sp>
        <p:sp>
          <p:nvSpPr>
            <p:cNvPr id="24" name="TextBox 23"/>
            <p:cNvSpPr txBox="1"/>
            <p:nvPr/>
          </p:nvSpPr>
          <p:spPr>
            <a:xfrm>
              <a:off x="6227105" y="3984586"/>
              <a:ext cx="1972920" cy="159612"/>
            </a:xfrm>
            <a:prstGeom prst="rect">
              <a:avLst/>
            </a:prstGeom>
            <a:noFill/>
          </p:spPr>
          <p:txBody>
            <a:bodyPr wrap="square" lIns="0" tIns="0" rIns="0" bIns="0" rtlCol="0">
              <a:spAutoFit/>
            </a:bodyPr>
            <a:lstStyle/>
            <a:p>
              <a:pPr algn="ctr">
                <a:lnSpc>
                  <a:spcPct val="130000"/>
                </a:lnSpc>
              </a:pPr>
              <a:r>
                <a:rPr lang="en-US" sz="1200">
                  <a:solidFill>
                    <a:schemeClr val="accent4"/>
                  </a:solidFill>
                  <a:latin typeface="Lato" panose="020F0502020204030203" pitchFamily="34" charset="0"/>
                  <a:ea typeface="Open Sans Light" panose="020B0306030504020204" pitchFamily="34" charset="0"/>
                  <a:cs typeface="Open Sans Light" panose="020B0306030504020204" pitchFamily="34" charset="0"/>
                  <a:hlinkClick r:id="rId2"/>
                </a:rPr>
                <a:t>OIA’s Resource Compilation List</a:t>
              </a:r>
              <a:endParaRPr lang="en-US" sz="12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grpSp>
      <p:grpSp>
        <p:nvGrpSpPr>
          <p:cNvPr id="27" name="Group 26" descr="Accommodation requests. Check out: Accommodation Requests"/>
          <p:cNvGrpSpPr/>
          <p:nvPr/>
        </p:nvGrpSpPr>
        <p:grpSpPr>
          <a:xfrm>
            <a:off x="4767879" y="4820333"/>
            <a:ext cx="2643401" cy="728487"/>
            <a:chOff x="3575910" y="3615253"/>
            <a:chExt cx="1982551" cy="546366"/>
          </a:xfrm>
        </p:grpSpPr>
        <p:sp>
          <p:nvSpPr>
            <p:cNvPr id="21" name="TextBox 20"/>
            <p:cNvSpPr txBox="1"/>
            <p:nvPr/>
          </p:nvSpPr>
          <p:spPr>
            <a:xfrm>
              <a:off x="3585541" y="3615253"/>
              <a:ext cx="1972920" cy="369333"/>
            </a:xfrm>
            <a:prstGeom prst="rect">
              <a:avLst/>
            </a:prstGeom>
            <a:noFill/>
          </p:spPr>
          <p:txBody>
            <a:bodyPr wrap="square" lIns="0" tIns="0" rIns="0" bIns="0" rtlCol="0">
              <a:spAutoFit/>
            </a:bodyPr>
            <a:lstStyle/>
            <a:p>
              <a:pPr algn="ctr"/>
              <a:r>
                <a:rPr lang="en-US" sz="1600" b="1" cap="all" spc="27">
                  <a:latin typeface="Lato" panose="020F0502020204030203" pitchFamily="34" charset="0"/>
                  <a:ea typeface="Open Sans" panose="020B0606030504020204" pitchFamily="34" charset="0"/>
                  <a:cs typeface="Open Sans" panose="020B0606030504020204" pitchFamily="34" charset="0"/>
                </a:rPr>
                <a:t>Accommodation Requests</a:t>
              </a:r>
            </a:p>
          </p:txBody>
        </p:sp>
        <p:sp>
          <p:nvSpPr>
            <p:cNvPr id="22" name="TextBox 21"/>
            <p:cNvSpPr txBox="1"/>
            <p:nvPr/>
          </p:nvSpPr>
          <p:spPr>
            <a:xfrm>
              <a:off x="3575910" y="4002007"/>
              <a:ext cx="1972920" cy="159612"/>
            </a:xfrm>
            <a:prstGeom prst="rect">
              <a:avLst/>
            </a:prstGeom>
            <a:noFill/>
          </p:spPr>
          <p:txBody>
            <a:bodyPr wrap="square" lIns="0" tIns="0" rIns="0" bIns="0" rtlCol="0">
              <a:spAutoFit/>
            </a:bodyPr>
            <a:lstStyle/>
            <a:p>
              <a:pPr algn="ctr">
                <a:lnSpc>
                  <a:spcPct val="130000"/>
                </a:lnSpc>
              </a:pPr>
              <a:r>
                <a:rPr lang="en-US" sz="1200">
                  <a:latin typeface="Lato" panose="020F0502020204030203" pitchFamily="34" charset="0"/>
                  <a:ea typeface="Open Sans Light" panose="020B0306030504020204" pitchFamily="34" charset="0"/>
                  <a:cs typeface="Open Sans Light" panose="020B0306030504020204" pitchFamily="34" charset="0"/>
                </a:rPr>
                <a:t>Check out: </a:t>
              </a:r>
              <a:r>
                <a:rPr lang="en-US" sz="1200">
                  <a:solidFill>
                    <a:schemeClr val="accent4"/>
                  </a:solidFill>
                  <a:latin typeface="Lato" panose="020F0502020204030203" pitchFamily="34" charset="0"/>
                  <a:ea typeface="Open Sans Light" panose="020B0306030504020204" pitchFamily="34" charset="0"/>
                  <a:cs typeface="Open Sans Light" panose="020B0306030504020204" pitchFamily="34" charset="0"/>
                  <a:hlinkClick r:id="rId3"/>
                </a:rPr>
                <a:t>Accommodation Requests</a:t>
              </a:r>
              <a:endParaRPr lang="en-US" sz="12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grpSp>
      <p:grpSp>
        <p:nvGrpSpPr>
          <p:cNvPr id="30" name="Group 29" descr="Social Media. Check out our tips on Social Media Content"/>
          <p:cNvGrpSpPr/>
          <p:nvPr/>
        </p:nvGrpSpPr>
        <p:grpSpPr>
          <a:xfrm>
            <a:off x="1179956" y="4820334"/>
            <a:ext cx="2630560" cy="736023"/>
            <a:chOff x="884967" y="3615253"/>
            <a:chExt cx="1972920" cy="552018"/>
          </a:xfrm>
        </p:grpSpPr>
        <p:sp>
          <p:nvSpPr>
            <p:cNvPr id="19" name="TextBox 18"/>
            <p:cNvSpPr txBox="1"/>
            <p:nvPr/>
          </p:nvSpPr>
          <p:spPr>
            <a:xfrm>
              <a:off x="884967" y="3615253"/>
              <a:ext cx="1972920" cy="184666"/>
            </a:xfrm>
            <a:prstGeom prst="rect">
              <a:avLst/>
            </a:prstGeom>
            <a:noFill/>
          </p:spPr>
          <p:txBody>
            <a:bodyPr wrap="square" lIns="0" tIns="0" rIns="0" bIns="0" rtlCol="0">
              <a:spAutoFit/>
            </a:bodyPr>
            <a:lstStyle/>
            <a:p>
              <a:pPr algn="ctr"/>
              <a:r>
                <a:rPr lang="en-US" sz="1600" b="1" cap="all" spc="27">
                  <a:latin typeface="Lato" panose="020F0502020204030203" pitchFamily="34" charset="0"/>
                  <a:ea typeface="Open Sans" panose="020B0606030504020204" pitchFamily="34" charset="0"/>
                  <a:cs typeface="Open Sans" panose="020B0606030504020204" pitchFamily="34" charset="0"/>
                </a:rPr>
                <a:t>Social media</a:t>
              </a:r>
            </a:p>
          </p:txBody>
        </p:sp>
        <p:sp>
          <p:nvSpPr>
            <p:cNvPr id="20" name="TextBox 19"/>
            <p:cNvSpPr txBox="1"/>
            <p:nvPr/>
          </p:nvSpPr>
          <p:spPr>
            <a:xfrm>
              <a:off x="884967" y="3827610"/>
              <a:ext cx="1972920" cy="339661"/>
            </a:xfrm>
            <a:prstGeom prst="rect">
              <a:avLst/>
            </a:prstGeom>
            <a:noFill/>
          </p:spPr>
          <p:txBody>
            <a:bodyPr wrap="square" lIns="0" tIns="0" rIns="0" bIns="0" rtlCol="0">
              <a:spAutoFit/>
            </a:bodyPr>
            <a:lstStyle/>
            <a:p>
              <a:pPr algn="ctr">
                <a:lnSpc>
                  <a:spcPct val="130000"/>
                </a:lnSpc>
              </a:pPr>
              <a:r>
                <a:rPr lang="en-US" sz="1200">
                  <a:latin typeface="Lato" panose="020F0502020204030203" pitchFamily="34" charset="0"/>
                  <a:ea typeface="Open Sans Light" panose="020B0306030504020204" pitchFamily="34" charset="0"/>
                  <a:cs typeface="Open Sans Light" panose="020B0306030504020204" pitchFamily="34" charset="0"/>
                </a:rPr>
                <a:t>Check out our tips on </a:t>
              </a:r>
              <a:r>
                <a:rPr lang="en-US" sz="1200">
                  <a:solidFill>
                    <a:schemeClr val="accent4"/>
                  </a:solidFill>
                  <a:latin typeface="Lato" panose="020F0502020204030203" pitchFamily="34" charset="0"/>
                  <a:ea typeface="Open Sans Light" panose="020B0306030504020204" pitchFamily="34" charset="0"/>
                  <a:cs typeface="Open Sans Light" panose="020B0306030504020204" pitchFamily="34" charset="0"/>
                  <a:hlinkClick r:id="rId4"/>
                </a:rPr>
                <a:t>Social Media Content</a:t>
              </a:r>
              <a:endParaRPr lang="en-US" sz="12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grpSp>
      <p:grpSp>
        <p:nvGrpSpPr>
          <p:cNvPr id="25" name="Group 24" descr="Maps. Check out USC’s new Interactive Map"/>
          <p:cNvGrpSpPr/>
          <p:nvPr/>
        </p:nvGrpSpPr>
        <p:grpSpPr>
          <a:xfrm>
            <a:off x="8281640" y="2751868"/>
            <a:ext cx="2630560" cy="491001"/>
            <a:chOff x="6211230" y="2063907"/>
            <a:chExt cx="1972920" cy="368252"/>
          </a:xfrm>
        </p:grpSpPr>
        <p:sp>
          <p:nvSpPr>
            <p:cNvPr id="17" name="TextBox 16"/>
            <p:cNvSpPr txBox="1"/>
            <p:nvPr/>
          </p:nvSpPr>
          <p:spPr>
            <a:xfrm>
              <a:off x="6211230" y="2063907"/>
              <a:ext cx="1972920" cy="184666"/>
            </a:xfrm>
            <a:prstGeom prst="rect">
              <a:avLst/>
            </a:prstGeom>
            <a:noFill/>
          </p:spPr>
          <p:txBody>
            <a:bodyPr wrap="square" lIns="0" tIns="0" rIns="0" bIns="0" rtlCol="0">
              <a:spAutoFit/>
            </a:bodyPr>
            <a:lstStyle/>
            <a:p>
              <a:pPr algn="ctr"/>
              <a:r>
                <a:rPr lang="en-US" sz="1600" b="1" cap="all" spc="27">
                  <a:latin typeface="Lato" panose="020F0502020204030203" pitchFamily="34" charset="0"/>
                  <a:ea typeface="Open Sans" panose="020B0606030504020204" pitchFamily="34" charset="0"/>
                  <a:cs typeface="Open Sans" panose="020B0606030504020204" pitchFamily="34" charset="0"/>
                </a:rPr>
                <a:t>Maps</a:t>
              </a:r>
              <a:endParaRPr lang="en-US" sz="1200" b="1" cap="all" spc="27">
                <a:latin typeface="Lato" panose="020F0502020204030203"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6211230" y="2272547"/>
              <a:ext cx="1972920" cy="159612"/>
            </a:xfrm>
            <a:prstGeom prst="rect">
              <a:avLst/>
            </a:prstGeom>
            <a:noFill/>
          </p:spPr>
          <p:txBody>
            <a:bodyPr wrap="square" lIns="0" tIns="0" rIns="0" bIns="0" rtlCol="0">
              <a:spAutoFit/>
            </a:bodyPr>
            <a:lstStyle/>
            <a:p>
              <a:pPr algn="ctr">
                <a:lnSpc>
                  <a:spcPct val="130000"/>
                </a:lnSpc>
              </a:pPr>
              <a:r>
                <a:rPr lang="en-US" sz="1200">
                  <a:latin typeface="Lato" panose="020F0502020204030203" pitchFamily="34" charset="0"/>
                  <a:ea typeface="Open Sans Light" panose="020B0306030504020204" pitchFamily="34" charset="0"/>
                  <a:cs typeface="Open Sans Light" panose="020B0306030504020204" pitchFamily="34" charset="0"/>
                </a:rPr>
                <a:t>Check out USC’s new </a:t>
              </a:r>
              <a:r>
                <a:rPr lang="en-US" sz="1200">
                  <a:solidFill>
                    <a:schemeClr val="accent4"/>
                  </a:solidFill>
                  <a:latin typeface="Lato" panose="020F0502020204030203" pitchFamily="34" charset="0"/>
                  <a:ea typeface="Open Sans Light" panose="020B0306030504020204" pitchFamily="34" charset="0"/>
                  <a:cs typeface="Open Sans Light" panose="020B0306030504020204" pitchFamily="34" charset="0"/>
                  <a:hlinkClick r:id="rId5"/>
                </a:rPr>
                <a:t>Interactive Map</a:t>
              </a:r>
              <a:endParaRPr lang="en-US" sz="12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grpSp>
      <p:grpSp>
        <p:nvGrpSpPr>
          <p:cNvPr id="14" name="Group 13" descr="Documents. Check out Creating Accessible Content."/>
          <p:cNvGrpSpPr/>
          <p:nvPr/>
        </p:nvGrpSpPr>
        <p:grpSpPr>
          <a:xfrm>
            <a:off x="4552056" y="2761775"/>
            <a:ext cx="3059313" cy="731067"/>
            <a:chOff x="3585541" y="2063906"/>
            <a:chExt cx="2036741" cy="548302"/>
          </a:xfrm>
        </p:grpSpPr>
        <p:sp>
          <p:nvSpPr>
            <p:cNvPr id="15" name="TextBox 14"/>
            <p:cNvSpPr txBox="1"/>
            <p:nvPr/>
          </p:nvSpPr>
          <p:spPr>
            <a:xfrm>
              <a:off x="3585541" y="2063906"/>
              <a:ext cx="1972920" cy="184666"/>
            </a:xfrm>
            <a:prstGeom prst="rect">
              <a:avLst/>
            </a:prstGeom>
            <a:noFill/>
          </p:spPr>
          <p:txBody>
            <a:bodyPr wrap="square" lIns="0" tIns="0" rIns="0" bIns="0" rtlCol="0">
              <a:spAutoFit/>
            </a:bodyPr>
            <a:lstStyle/>
            <a:p>
              <a:pPr algn="ctr"/>
              <a:r>
                <a:rPr lang="en-US" sz="1600" b="1" cap="all" spc="27">
                  <a:latin typeface="Lato" panose="020F0502020204030203" pitchFamily="34" charset="0"/>
                  <a:ea typeface="Open Sans" panose="020B0606030504020204" pitchFamily="34" charset="0"/>
                  <a:cs typeface="Open Sans" panose="020B0606030504020204" pitchFamily="34" charset="0"/>
                </a:rPr>
                <a:t>Documents</a:t>
              </a:r>
              <a:endParaRPr lang="en-US" sz="1200" b="1" cap="all" spc="27">
                <a:latin typeface="Lato" panose="020F0502020204030203"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585543" y="2272546"/>
              <a:ext cx="2036739" cy="339662"/>
            </a:xfrm>
            <a:prstGeom prst="rect">
              <a:avLst/>
            </a:prstGeom>
            <a:noFill/>
          </p:spPr>
          <p:txBody>
            <a:bodyPr wrap="square" lIns="0" tIns="0" rIns="0" bIns="0" rtlCol="0">
              <a:spAutoFit/>
            </a:bodyPr>
            <a:lstStyle/>
            <a:p>
              <a:pPr algn="ctr">
                <a:lnSpc>
                  <a:spcPct val="130000"/>
                </a:lnSpc>
              </a:pPr>
              <a:r>
                <a:rPr lang="en-US" sz="1200">
                  <a:solidFill>
                    <a:schemeClr val="accent4"/>
                  </a:solidFill>
                  <a:latin typeface="Lato" panose="020F0502020204030203" pitchFamily="34" charset="0"/>
                  <a:ea typeface="Open Sans Light" panose="020B0306030504020204" pitchFamily="34" charset="0"/>
                  <a:cs typeface="Open Sans Light" panose="020B0306030504020204" pitchFamily="34" charset="0"/>
                  <a:hlinkClick r:id="rId6"/>
                </a:rPr>
                <a:t>USC Guide to Creating Accessible Content</a:t>
              </a:r>
              <a:r>
                <a:rPr lang="en-US" sz="1200">
                  <a:solidFill>
                    <a:schemeClr val="accent4"/>
                  </a:solidFill>
                  <a:latin typeface="Lato" panose="020F0502020204030203" pitchFamily="34" charset="0"/>
                  <a:ea typeface="Open Sans Light" panose="020B0306030504020204" pitchFamily="34" charset="0"/>
                  <a:cs typeface="Open Sans Light" panose="020B0306030504020204" pitchFamily="34" charset="0"/>
                </a:rPr>
                <a:t>.</a:t>
              </a:r>
            </a:p>
            <a:p>
              <a:pPr algn="ctr">
                <a:lnSpc>
                  <a:spcPct val="130000"/>
                </a:lnSpc>
              </a:pPr>
              <a:r>
                <a:rPr lang="en-US" sz="1200">
                  <a:latin typeface="Lato" panose="020F0502020204030203" pitchFamily="34" charset="0"/>
                  <a:ea typeface="Open Sans Light" panose="020B0306030504020204" pitchFamily="34" charset="0"/>
                  <a:cs typeface="Open Sans Light" panose="020B0306030504020204" pitchFamily="34" charset="0"/>
                </a:rPr>
                <a:t>Microsoft Guides: </a:t>
              </a:r>
              <a:r>
                <a:rPr lang="en-US" sz="1200">
                  <a:latin typeface="Lato" panose="020F0502020204030203" pitchFamily="34" charset="0"/>
                  <a:ea typeface="Open Sans Light" panose="020B0306030504020204" pitchFamily="34" charset="0"/>
                  <a:cs typeface="Open Sans Light" panose="020B0306030504020204" pitchFamily="34" charset="0"/>
                  <a:hlinkClick r:id="rId7"/>
                </a:rPr>
                <a:t>Word</a:t>
              </a:r>
              <a:r>
                <a:rPr lang="en-US" sz="1200">
                  <a:latin typeface="Lato" panose="020F0502020204030203" pitchFamily="34" charset="0"/>
                  <a:ea typeface="Open Sans Light" panose="020B0306030504020204" pitchFamily="34" charset="0"/>
                  <a:cs typeface="Open Sans Light" panose="020B0306030504020204" pitchFamily="34" charset="0"/>
                </a:rPr>
                <a:t> / </a:t>
              </a:r>
              <a:r>
                <a:rPr lang="en-US" sz="1200">
                  <a:latin typeface="Lato" panose="020F0502020204030203" pitchFamily="34" charset="0"/>
                  <a:ea typeface="Open Sans Light" panose="020B0306030504020204" pitchFamily="34" charset="0"/>
                  <a:cs typeface="Open Sans Light" panose="020B0306030504020204" pitchFamily="34" charset="0"/>
                  <a:hlinkClick r:id="rId8"/>
                </a:rPr>
                <a:t>PowerPoint</a:t>
              </a:r>
              <a:endParaRPr lang="en-US" sz="12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grpSp>
      <p:sp>
        <p:nvSpPr>
          <p:cNvPr id="2" name="Text Placeholder 1"/>
          <p:cNvSpPr>
            <a:spLocks noGrp="1"/>
          </p:cNvSpPr>
          <p:nvPr>
            <p:ph type="title" idx="4294967295"/>
          </p:nvPr>
        </p:nvSpPr>
        <p:spPr>
          <a:xfrm>
            <a:off x="779463" y="768350"/>
            <a:ext cx="10604500" cy="5111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900" b="0" i="0" u="none" strike="noStrike" kern="1200" cap="all" spc="67" normalizeH="0" baseline="0" noProof="0">
                <a:ln>
                  <a:noFill/>
                </a:ln>
                <a:solidFill>
                  <a:srgbClr val="990000"/>
                </a:solidFill>
                <a:effectLst/>
                <a:uLnTx/>
                <a:uFillTx/>
                <a:latin typeface="Lato Black"/>
                <a:ea typeface="Roboto"/>
                <a:cs typeface="Open Sans"/>
              </a:rPr>
              <a:t>General </a:t>
            </a:r>
            <a:r>
              <a:rPr kumimoji="0" lang="en-US" sz="2900" b="0" i="0" u="none" strike="noStrike" kern="1200" cap="all" spc="67" normalizeH="0" baseline="0" noProof="0">
                <a:ln>
                  <a:noFill/>
                </a:ln>
                <a:effectLst/>
                <a:uLnTx/>
                <a:uFillTx/>
                <a:latin typeface="Lato Black"/>
                <a:ea typeface="Roboto"/>
                <a:cs typeface="Open Sans"/>
              </a:rPr>
              <a:t>Resources</a:t>
            </a:r>
            <a:endParaRPr lang="en-US" sz="2900" b="0" i="0" u="none" strike="noStrike" kern="1200" cap="all" spc="67" normalizeH="0" baseline="0" noProof="0">
              <a:ln>
                <a:noFill/>
              </a:ln>
              <a:effectLst/>
              <a:uLnTx/>
              <a:uFillTx/>
              <a:latin typeface="Lato Black"/>
              <a:ea typeface="Roboto"/>
              <a:cs typeface="Open Sans"/>
            </a:endParaRPr>
          </a:p>
        </p:txBody>
      </p:sp>
      <p:pic>
        <p:nvPicPr>
          <p:cNvPr id="31" name="Graphic 30" descr="Map with pin with solid fill">
            <a:extLst>
              <a:ext uri="{FF2B5EF4-FFF2-40B4-BE49-F238E27FC236}">
                <a16:creationId xmlns:a16="http://schemas.microsoft.com/office/drawing/2014/main" id="{E5736E6C-56BD-52A1-EFED-5C79DFA29C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11625" y="2057592"/>
            <a:ext cx="566928" cy="566928"/>
          </a:xfrm>
          <a:prstGeom prst="rect">
            <a:avLst/>
          </a:prstGeom>
        </p:spPr>
      </p:pic>
      <p:sp>
        <p:nvSpPr>
          <p:cNvPr id="34" name="Freeform 7">
            <a:extLst>
              <a:ext uri="{FF2B5EF4-FFF2-40B4-BE49-F238E27FC236}">
                <a16:creationId xmlns:a16="http://schemas.microsoft.com/office/drawing/2014/main" id="{7EA65766-6D9A-88C8-B183-2A07A372512F}"/>
              </a:ext>
              <a:ext uri="{C183D7F6-B498-43B3-948B-1728B52AA6E4}">
                <adec:decorative xmlns:adec="http://schemas.microsoft.com/office/drawing/2017/decorative" val="1"/>
              </a:ext>
            </a:extLst>
          </p:cNvPr>
          <p:cNvSpPr>
            <a:spLocks noEditPoints="1"/>
          </p:cNvSpPr>
          <p:nvPr/>
        </p:nvSpPr>
        <p:spPr bwMode="auto">
          <a:xfrm>
            <a:off x="2448864" y="2047769"/>
            <a:ext cx="343809" cy="474039"/>
          </a:xfrm>
          <a:custGeom>
            <a:avLst/>
            <a:gdLst>
              <a:gd name="T0" fmla="*/ 129 w 257"/>
              <a:gd name="T1" fmla="*/ 208 h 353"/>
              <a:gd name="T2" fmla="*/ 96 w 257"/>
              <a:gd name="T3" fmla="*/ 241 h 353"/>
              <a:gd name="T4" fmla="*/ 105 w 257"/>
              <a:gd name="T5" fmla="*/ 262 h 353"/>
              <a:gd name="T6" fmla="*/ 104 w 257"/>
              <a:gd name="T7" fmla="*/ 265 h 353"/>
              <a:gd name="T8" fmla="*/ 129 w 257"/>
              <a:gd name="T9" fmla="*/ 289 h 353"/>
              <a:gd name="T10" fmla="*/ 153 w 257"/>
              <a:gd name="T11" fmla="*/ 265 h 353"/>
              <a:gd name="T12" fmla="*/ 152 w 257"/>
              <a:gd name="T13" fmla="*/ 262 h 353"/>
              <a:gd name="T14" fmla="*/ 161 w 257"/>
              <a:gd name="T15" fmla="*/ 241 h 353"/>
              <a:gd name="T16" fmla="*/ 129 w 257"/>
              <a:gd name="T17" fmla="*/ 208 h 353"/>
              <a:gd name="T18" fmla="*/ 137 w 257"/>
              <a:gd name="T19" fmla="*/ 254 h 353"/>
              <a:gd name="T20" fmla="*/ 137 w 257"/>
              <a:gd name="T21" fmla="*/ 265 h 353"/>
              <a:gd name="T22" fmla="*/ 129 w 257"/>
              <a:gd name="T23" fmla="*/ 273 h 353"/>
              <a:gd name="T24" fmla="*/ 120 w 257"/>
              <a:gd name="T25" fmla="*/ 265 h 353"/>
              <a:gd name="T26" fmla="*/ 120 w 257"/>
              <a:gd name="T27" fmla="*/ 254 h 353"/>
              <a:gd name="T28" fmla="*/ 112 w 257"/>
              <a:gd name="T29" fmla="*/ 241 h 353"/>
              <a:gd name="T30" fmla="*/ 129 w 257"/>
              <a:gd name="T31" fmla="*/ 225 h 353"/>
              <a:gd name="T32" fmla="*/ 145 w 257"/>
              <a:gd name="T33" fmla="*/ 241 h 353"/>
              <a:gd name="T34" fmla="*/ 137 w 257"/>
              <a:gd name="T35" fmla="*/ 254 h 353"/>
              <a:gd name="T36" fmla="*/ 225 w 257"/>
              <a:gd name="T37" fmla="*/ 144 h 353"/>
              <a:gd name="T38" fmla="*/ 225 w 257"/>
              <a:gd name="T39" fmla="*/ 96 h 353"/>
              <a:gd name="T40" fmla="*/ 129 w 257"/>
              <a:gd name="T41" fmla="*/ 0 h 353"/>
              <a:gd name="T42" fmla="*/ 32 w 257"/>
              <a:gd name="T43" fmla="*/ 96 h 353"/>
              <a:gd name="T44" fmla="*/ 32 w 257"/>
              <a:gd name="T45" fmla="*/ 144 h 353"/>
              <a:gd name="T46" fmla="*/ 0 w 257"/>
              <a:gd name="T47" fmla="*/ 176 h 353"/>
              <a:gd name="T48" fmla="*/ 0 w 257"/>
              <a:gd name="T49" fmla="*/ 321 h 353"/>
              <a:gd name="T50" fmla="*/ 32 w 257"/>
              <a:gd name="T51" fmla="*/ 353 h 353"/>
              <a:gd name="T52" fmla="*/ 225 w 257"/>
              <a:gd name="T53" fmla="*/ 353 h 353"/>
              <a:gd name="T54" fmla="*/ 257 w 257"/>
              <a:gd name="T55" fmla="*/ 321 h 353"/>
              <a:gd name="T56" fmla="*/ 257 w 257"/>
              <a:gd name="T57" fmla="*/ 176 h 353"/>
              <a:gd name="T58" fmla="*/ 225 w 257"/>
              <a:gd name="T59" fmla="*/ 144 h 353"/>
              <a:gd name="T60" fmla="*/ 48 w 257"/>
              <a:gd name="T61" fmla="*/ 96 h 353"/>
              <a:gd name="T62" fmla="*/ 129 w 257"/>
              <a:gd name="T63" fmla="*/ 16 h 353"/>
              <a:gd name="T64" fmla="*/ 209 w 257"/>
              <a:gd name="T65" fmla="*/ 96 h 353"/>
              <a:gd name="T66" fmla="*/ 209 w 257"/>
              <a:gd name="T67" fmla="*/ 144 h 353"/>
              <a:gd name="T68" fmla="*/ 48 w 257"/>
              <a:gd name="T69" fmla="*/ 144 h 353"/>
              <a:gd name="T70" fmla="*/ 48 w 257"/>
              <a:gd name="T71" fmla="*/ 96 h 353"/>
              <a:gd name="T72" fmla="*/ 241 w 257"/>
              <a:gd name="T73" fmla="*/ 321 h 353"/>
              <a:gd name="T74" fmla="*/ 225 w 257"/>
              <a:gd name="T75" fmla="*/ 337 h 353"/>
              <a:gd name="T76" fmla="*/ 32 w 257"/>
              <a:gd name="T77" fmla="*/ 337 h 353"/>
              <a:gd name="T78" fmla="*/ 16 w 257"/>
              <a:gd name="T79" fmla="*/ 321 h 353"/>
              <a:gd name="T80" fmla="*/ 16 w 257"/>
              <a:gd name="T81" fmla="*/ 176 h 353"/>
              <a:gd name="T82" fmla="*/ 32 w 257"/>
              <a:gd name="T83" fmla="*/ 160 h 353"/>
              <a:gd name="T84" fmla="*/ 225 w 257"/>
              <a:gd name="T85" fmla="*/ 160 h 353"/>
              <a:gd name="T86" fmla="*/ 241 w 257"/>
              <a:gd name="T87" fmla="*/ 176 h 353"/>
              <a:gd name="T88" fmla="*/ 241 w 257"/>
              <a:gd name="T89" fmla="*/ 32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 h="353">
                <a:moveTo>
                  <a:pt x="129" y="208"/>
                </a:moveTo>
                <a:cubicBezTo>
                  <a:pt x="111" y="208"/>
                  <a:pt x="96" y="223"/>
                  <a:pt x="96" y="241"/>
                </a:cubicBezTo>
                <a:cubicBezTo>
                  <a:pt x="96" y="249"/>
                  <a:pt x="100" y="256"/>
                  <a:pt x="105" y="262"/>
                </a:cubicBezTo>
                <a:cubicBezTo>
                  <a:pt x="105" y="263"/>
                  <a:pt x="104" y="264"/>
                  <a:pt x="104" y="265"/>
                </a:cubicBezTo>
                <a:cubicBezTo>
                  <a:pt x="104" y="278"/>
                  <a:pt x="115" y="289"/>
                  <a:pt x="129" y="289"/>
                </a:cubicBezTo>
                <a:cubicBezTo>
                  <a:pt x="142" y="289"/>
                  <a:pt x="153" y="278"/>
                  <a:pt x="153" y="265"/>
                </a:cubicBezTo>
                <a:cubicBezTo>
                  <a:pt x="153" y="264"/>
                  <a:pt x="152" y="263"/>
                  <a:pt x="152" y="262"/>
                </a:cubicBezTo>
                <a:cubicBezTo>
                  <a:pt x="157" y="256"/>
                  <a:pt x="161" y="249"/>
                  <a:pt x="161" y="241"/>
                </a:cubicBezTo>
                <a:cubicBezTo>
                  <a:pt x="161" y="223"/>
                  <a:pt x="146" y="208"/>
                  <a:pt x="129" y="208"/>
                </a:cubicBezTo>
                <a:moveTo>
                  <a:pt x="137" y="254"/>
                </a:moveTo>
                <a:cubicBezTo>
                  <a:pt x="137" y="265"/>
                  <a:pt x="137" y="265"/>
                  <a:pt x="137" y="265"/>
                </a:cubicBezTo>
                <a:cubicBezTo>
                  <a:pt x="137" y="269"/>
                  <a:pt x="133" y="273"/>
                  <a:pt x="129" y="273"/>
                </a:cubicBezTo>
                <a:cubicBezTo>
                  <a:pt x="124" y="273"/>
                  <a:pt x="120" y="269"/>
                  <a:pt x="120" y="265"/>
                </a:cubicBezTo>
                <a:cubicBezTo>
                  <a:pt x="120" y="254"/>
                  <a:pt x="120" y="254"/>
                  <a:pt x="120" y="254"/>
                </a:cubicBezTo>
                <a:cubicBezTo>
                  <a:pt x="116" y="252"/>
                  <a:pt x="112" y="247"/>
                  <a:pt x="112" y="241"/>
                </a:cubicBezTo>
                <a:cubicBezTo>
                  <a:pt x="112" y="232"/>
                  <a:pt x="120" y="225"/>
                  <a:pt x="129" y="225"/>
                </a:cubicBezTo>
                <a:cubicBezTo>
                  <a:pt x="137" y="225"/>
                  <a:pt x="145" y="232"/>
                  <a:pt x="145" y="241"/>
                </a:cubicBezTo>
                <a:cubicBezTo>
                  <a:pt x="145" y="247"/>
                  <a:pt x="141" y="252"/>
                  <a:pt x="137" y="254"/>
                </a:cubicBezTo>
                <a:moveTo>
                  <a:pt x="225" y="144"/>
                </a:moveTo>
                <a:cubicBezTo>
                  <a:pt x="225" y="96"/>
                  <a:pt x="225" y="96"/>
                  <a:pt x="225" y="96"/>
                </a:cubicBezTo>
                <a:cubicBezTo>
                  <a:pt x="225" y="43"/>
                  <a:pt x="182" y="0"/>
                  <a:pt x="129" y="0"/>
                </a:cubicBezTo>
                <a:cubicBezTo>
                  <a:pt x="75" y="0"/>
                  <a:pt x="32" y="43"/>
                  <a:pt x="32" y="96"/>
                </a:cubicBezTo>
                <a:cubicBezTo>
                  <a:pt x="32" y="144"/>
                  <a:pt x="32" y="144"/>
                  <a:pt x="32" y="144"/>
                </a:cubicBezTo>
                <a:cubicBezTo>
                  <a:pt x="14" y="144"/>
                  <a:pt x="0" y="159"/>
                  <a:pt x="0" y="176"/>
                </a:cubicBezTo>
                <a:cubicBezTo>
                  <a:pt x="0" y="321"/>
                  <a:pt x="0" y="321"/>
                  <a:pt x="0" y="321"/>
                </a:cubicBezTo>
                <a:cubicBezTo>
                  <a:pt x="0" y="339"/>
                  <a:pt x="14" y="353"/>
                  <a:pt x="32" y="353"/>
                </a:cubicBezTo>
                <a:cubicBezTo>
                  <a:pt x="225" y="353"/>
                  <a:pt x="225" y="353"/>
                  <a:pt x="225" y="353"/>
                </a:cubicBezTo>
                <a:cubicBezTo>
                  <a:pt x="243" y="353"/>
                  <a:pt x="257" y="339"/>
                  <a:pt x="257" y="321"/>
                </a:cubicBezTo>
                <a:cubicBezTo>
                  <a:pt x="257" y="176"/>
                  <a:pt x="257" y="176"/>
                  <a:pt x="257" y="176"/>
                </a:cubicBezTo>
                <a:cubicBezTo>
                  <a:pt x="257" y="159"/>
                  <a:pt x="243" y="144"/>
                  <a:pt x="225" y="144"/>
                </a:cubicBezTo>
                <a:moveTo>
                  <a:pt x="48" y="96"/>
                </a:moveTo>
                <a:cubicBezTo>
                  <a:pt x="48" y="52"/>
                  <a:pt x="84" y="16"/>
                  <a:pt x="129" y="16"/>
                </a:cubicBezTo>
                <a:cubicBezTo>
                  <a:pt x="173" y="16"/>
                  <a:pt x="209" y="52"/>
                  <a:pt x="209" y="96"/>
                </a:cubicBezTo>
                <a:cubicBezTo>
                  <a:pt x="209" y="144"/>
                  <a:pt x="209" y="144"/>
                  <a:pt x="209" y="144"/>
                </a:cubicBezTo>
                <a:cubicBezTo>
                  <a:pt x="48" y="144"/>
                  <a:pt x="48" y="144"/>
                  <a:pt x="48" y="144"/>
                </a:cubicBezTo>
                <a:lnTo>
                  <a:pt x="48" y="96"/>
                </a:lnTo>
                <a:close/>
                <a:moveTo>
                  <a:pt x="241" y="321"/>
                </a:moveTo>
                <a:cubicBezTo>
                  <a:pt x="241" y="330"/>
                  <a:pt x="234" y="337"/>
                  <a:pt x="225" y="337"/>
                </a:cubicBezTo>
                <a:cubicBezTo>
                  <a:pt x="32" y="337"/>
                  <a:pt x="32" y="337"/>
                  <a:pt x="32" y="337"/>
                </a:cubicBezTo>
                <a:cubicBezTo>
                  <a:pt x="23" y="337"/>
                  <a:pt x="16" y="330"/>
                  <a:pt x="16" y="321"/>
                </a:cubicBezTo>
                <a:cubicBezTo>
                  <a:pt x="16" y="176"/>
                  <a:pt x="16" y="176"/>
                  <a:pt x="16" y="176"/>
                </a:cubicBezTo>
                <a:cubicBezTo>
                  <a:pt x="16" y="168"/>
                  <a:pt x="23" y="160"/>
                  <a:pt x="32" y="160"/>
                </a:cubicBezTo>
                <a:cubicBezTo>
                  <a:pt x="225" y="160"/>
                  <a:pt x="225" y="160"/>
                  <a:pt x="225" y="160"/>
                </a:cubicBezTo>
                <a:cubicBezTo>
                  <a:pt x="234" y="160"/>
                  <a:pt x="241" y="168"/>
                  <a:pt x="241" y="176"/>
                </a:cubicBezTo>
                <a:lnTo>
                  <a:pt x="241" y="321"/>
                </a:lnTo>
                <a:close/>
              </a:path>
            </a:pathLst>
          </a:custGeom>
          <a:solidFill>
            <a:srgbClr val="990000"/>
          </a:solidFill>
          <a:ln>
            <a:solidFill>
              <a:srgbClr val="C00000"/>
            </a:solidFill>
          </a:ln>
        </p:spPr>
        <p:txBody>
          <a:bodyPr vert="horz" wrap="square" lIns="45720" tIns="22860" rIns="45720" bIns="22860" numCol="1" anchor="t" anchorCtr="0" compatLnSpc="1">
            <a:prstTxWarp prst="textNoShape">
              <a:avLst/>
            </a:prstTxWarp>
          </a:bodyPr>
          <a:lstStyle/>
          <a:p>
            <a:endParaRPr lang="en-US" sz="675"/>
          </a:p>
        </p:txBody>
      </p:sp>
      <p:grpSp>
        <p:nvGrpSpPr>
          <p:cNvPr id="35" name="Group 34" descr="website, https://accessibility.usc.edu/accessibility-at-usc/event-accessibility/effective-communication/">
            <a:extLst>
              <a:ext uri="{FF2B5EF4-FFF2-40B4-BE49-F238E27FC236}">
                <a16:creationId xmlns:a16="http://schemas.microsoft.com/office/drawing/2014/main" id="{92644C82-7B3D-40D4-F6A3-C8A94E133961}"/>
              </a:ext>
            </a:extLst>
          </p:cNvPr>
          <p:cNvGrpSpPr/>
          <p:nvPr/>
        </p:nvGrpSpPr>
        <p:grpSpPr>
          <a:xfrm>
            <a:off x="1305488" y="2696778"/>
            <a:ext cx="2630560" cy="1135726"/>
            <a:chOff x="884967" y="2063907"/>
            <a:chExt cx="1972920" cy="851796"/>
          </a:xfrm>
        </p:grpSpPr>
        <p:sp>
          <p:nvSpPr>
            <p:cNvPr id="36" name="TextBox 35">
              <a:extLst>
                <a:ext uri="{FF2B5EF4-FFF2-40B4-BE49-F238E27FC236}">
                  <a16:creationId xmlns:a16="http://schemas.microsoft.com/office/drawing/2014/main" id="{AC633516-1223-E1F1-1F9F-C25E24334055}"/>
                </a:ext>
              </a:extLst>
            </p:cNvPr>
            <p:cNvSpPr txBox="1"/>
            <p:nvPr/>
          </p:nvSpPr>
          <p:spPr>
            <a:xfrm>
              <a:off x="884967" y="2063907"/>
              <a:ext cx="1972920" cy="184666"/>
            </a:xfrm>
            <a:prstGeom prst="rect">
              <a:avLst/>
            </a:prstGeom>
            <a:noFill/>
          </p:spPr>
          <p:txBody>
            <a:bodyPr wrap="square" lIns="0" tIns="0" rIns="0" bIns="0" rtlCol="0">
              <a:spAutoFit/>
            </a:bodyPr>
            <a:lstStyle/>
            <a:p>
              <a:pPr algn="ctr"/>
              <a:r>
                <a:rPr lang="en-US" sz="1600" b="1" cap="all" spc="27">
                  <a:latin typeface="Lato" panose="020F0502020204030203" pitchFamily="34" charset="0"/>
                  <a:ea typeface="Open Sans" panose="020B0606030504020204" pitchFamily="34" charset="0"/>
                  <a:cs typeface="Open Sans" panose="020B0606030504020204" pitchFamily="34" charset="0"/>
                </a:rPr>
                <a:t>Website</a:t>
              </a:r>
              <a:r>
                <a:rPr lang="en-US" sz="1200" b="1" cap="all" spc="27">
                  <a:solidFill>
                    <a:schemeClr val="accent1"/>
                  </a:solidFill>
                  <a:latin typeface="Lato" panose="020F0502020204030203" pitchFamily="34" charset="0"/>
                  <a:ea typeface="Open Sans" panose="020B0606030504020204" pitchFamily="34" charset="0"/>
                  <a:cs typeface="Open Sans" panose="020B0606030504020204" pitchFamily="34" charset="0"/>
                </a:rPr>
                <a:t> </a:t>
              </a:r>
            </a:p>
          </p:txBody>
        </p:sp>
        <p:sp>
          <p:nvSpPr>
            <p:cNvPr id="37" name="TextBox 36">
              <a:extLst>
                <a:ext uri="{FF2B5EF4-FFF2-40B4-BE49-F238E27FC236}">
                  <a16:creationId xmlns:a16="http://schemas.microsoft.com/office/drawing/2014/main" id="{BC0A56FE-6E0C-4E94-CF39-0F4061643FBA}"/>
                </a:ext>
              </a:extLst>
            </p:cNvPr>
            <p:cNvSpPr txBox="1"/>
            <p:nvPr/>
          </p:nvSpPr>
          <p:spPr>
            <a:xfrm>
              <a:off x="884967" y="2272546"/>
              <a:ext cx="1972920" cy="643157"/>
            </a:xfrm>
            <a:prstGeom prst="rect">
              <a:avLst/>
            </a:prstGeom>
            <a:noFill/>
          </p:spPr>
          <p:txBody>
            <a:bodyPr wrap="square" lIns="0" tIns="0" rIns="0" bIns="0" rtlCol="0">
              <a:spAutoFit/>
            </a:bodyPr>
            <a:lstStyle/>
            <a:p>
              <a:pPr algn="ctr">
                <a:lnSpc>
                  <a:spcPct val="130000"/>
                </a:lnSpc>
              </a:pPr>
              <a:r>
                <a:rPr lang="en-US" sz="1200">
                  <a:latin typeface="Lato" panose="020F0502020204030203" pitchFamily="34" charset="0"/>
                  <a:ea typeface="Open Sans Light" panose="020B0306030504020204" pitchFamily="34" charset="0"/>
                  <a:cs typeface="Open Sans Light" panose="020B0306030504020204" pitchFamily="34" charset="0"/>
                  <a:hlinkClick r:id="rId11"/>
                </a:rPr>
                <a:t>Institutional Accessibility &amp; ADA Compliance</a:t>
              </a:r>
              <a:endParaRPr lang="en-US" sz="1200">
                <a:latin typeface="Lato" panose="020F0502020204030203" pitchFamily="34" charset="0"/>
                <a:ea typeface="Open Sans Light" panose="020B0306030504020204" pitchFamily="34" charset="0"/>
                <a:cs typeface="Open Sans Light" panose="020B0306030504020204" pitchFamily="34" charset="0"/>
              </a:endParaRPr>
            </a:p>
            <a:p>
              <a:pPr algn="ctr">
                <a:lnSpc>
                  <a:spcPct val="130000"/>
                </a:lnSpc>
              </a:pPr>
              <a:endParaRPr lang="en-US" sz="10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a:p>
              <a:pPr algn="ctr">
                <a:lnSpc>
                  <a:spcPct val="130000"/>
                </a:lnSpc>
              </a:pPr>
              <a:endParaRPr lang="en-US" sz="1000" spc="25">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grpSp>
      <p:pic>
        <p:nvPicPr>
          <p:cNvPr id="39" name="Graphic 38" descr="Folder Search with solid fill">
            <a:extLst>
              <a:ext uri="{FF2B5EF4-FFF2-40B4-BE49-F238E27FC236}">
                <a16:creationId xmlns:a16="http://schemas.microsoft.com/office/drawing/2014/main" id="{BD375932-DCB6-BA6A-FEB1-83AF123547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0420" y="2047769"/>
            <a:ext cx="566928" cy="566928"/>
          </a:xfrm>
          <a:prstGeom prst="rect">
            <a:avLst/>
          </a:prstGeom>
        </p:spPr>
      </p:pic>
    </p:spTree>
    <p:extLst>
      <p:ext uri="{BB962C8B-B14F-4D97-AF65-F5344CB8AC3E}">
        <p14:creationId xmlns:p14="http://schemas.microsoft.com/office/powerpoint/2010/main" val="2331994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D1374BF-EF1E-4BC5-8226-9DE0393650C1}"/>
              </a:ext>
              <a:ext uri="{C183D7F6-B498-43B3-948B-1728B52AA6E4}">
                <adec:decorative xmlns:adec="http://schemas.microsoft.com/office/drawing/2017/decorative" val="1"/>
              </a:ext>
            </a:extLst>
          </p:cNvPr>
          <p:cNvCxnSpPr>
            <a:cxnSpLocks/>
          </p:cNvCxnSpPr>
          <p:nvPr/>
        </p:nvCxnSpPr>
        <p:spPr>
          <a:xfrm>
            <a:off x="5614852" y="784890"/>
            <a:ext cx="0" cy="2803124"/>
          </a:xfrm>
          <a:prstGeom prst="line">
            <a:avLst/>
          </a:prstGeom>
          <a:ln w="28575">
            <a:solidFill>
              <a:srgbClr val="991B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1F23D61-C973-4DCC-A53C-14715A386FF4}"/>
              </a:ext>
            </a:extLst>
          </p:cNvPr>
          <p:cNvSpPr txBox="1"/>
          <p:nvPr/>
        </p:nvSpPr>
        <p:spPr>
          <a:xfrm>
            <a:off x="5940395" y="1409724"/>
            <a:ext cx="4969932" cy="4094198"/>
          </a:xfrm>
          <a:prstGeom prst="rect">
            <a:avLst/>
          </a:prstGeom>
          <a:noFill/>
          <a:ln>
            <a:noFill/>
          </a:ln>
        </p:spPr>
        <p:txBody>
          <a:bodyPr wrap="square" lIns="0" tIns="0" rIns="0" bIns="0" rtlCol="0" anchor="t">
            <a:spAutoFit/>
          </a:bodyPr>
          <a:lstStyle/>
          <a:p>
            <a:pPr marL="342900" indent="-342900">
              <a:lnSpc>
                <a:spcPct val="150000"/>
              </a:lnSpc>
              <a:buFont typeface="Arial" panose="020B0604020202020204" pitchFamily="34" charset="0"/>
              <a:buChar char="•"/>
            </a:pPr>
            <a:r>
              <a:rPr lang="en-US" sz="2000">
                <a:latin typeface="Lato"/>
                <a:ea typeface="Open Sans Light"/>
                <a:cs typeface="Open Sans Light"/>
              </a:rPr>
              <a:t>A comprehensive civil rights law.</a:t>
            </a:r>
          </a:p>
          <a:p>
            <a:pPr marL="342900" indent="-342900">
              <a:lnSpc>
                <a:spcPct val="150000"/>
              </a:lnSpc>
              <a:buFont typeface="Arial" panose="020B0604020202020204" pitchFamily="34" charset="0"/>
              <a:buChar char="•"/>
            </a:pPr>
            <a:r>
              <a:rPr lang="en-US" sz="2000">
                <a:latin typeface="Lato"/>
                <a:ea typeface="Open Sans Light"/>
                <a:cs typeface="Open Sans Light"/>
              </a:rPr>
              <a:t>An “Equal Opportunity” law that prohibits discrimination.</a:t>
            </a:r>
          </a:p>
          <a:p>
            <a:pPr marL="342900" indent="-342900">
              <a:lnSpc>
                <a:spcPct val="150000"/>
              </a:lnSpc>
              <a:buFont typeface="Arial" panose="020B0604020202020204" pitchFamily="34" charset="0"/>
              <a:buChar char="•"/>
            </a:pPr>
            <a:r>
              <a:rPr lang="en-US" sz="2000">
                <a:latin typeface="Lato"/>
                <a:ea typeface="Open Sans Light"/>
                <a:cs typeface="Open Sans Light"/>
              </a:rPr>
              <a:t>Guarantees that individuals w/disabilities have same rights as everyone else to participate in mainstream American life.</a:t>
            </a:r>
          </a:p>
          <a:p>
            <a:pPr marL="342900" indent="-342900">
              <a:lnSpc>
                <a:spcPct val="150000"/>
              </a:lnSpc>
              <a:buFont typeface="Arial" panose="020B0604020202020204" pitchFamily="34" charset="0"/>
              <a:buChar char="•"/>
            </a:pPr>
            <a:r>
              <a:rPr lang="en-US" sz="2000">
                <a:latin typeface="Lato"/>
                <a:ea typeface="Open Sans Light"/>
                <a:cs typeface="Open Sans Light"/>
              </a:rPr>
              <a:t>Equal enjoyment of employment, access to goods/services, participation in state and local government programs.</a:t>
            </a:r>
          </a:p>
        </p:txBody>
      </p:sp>
      <p:sp>
        <p:nvSpPr>
          <p:cNvPr id="9" name="Title 8">
            <a:extLst>
              <a:ext uri="{FF2B5EF4-FFF2-40B4-BE49-F238E27FC236}">
                <a16:creationId xmlns:a16="http://schemas.microsoft.com/office/drawing/2014/main" id="{78F68AA1-B5C0-45A1-8122-AA85CB790208}"/>
              </a:ext>
            </a:extLst>
          </p:cNvPr>
          <p:cNvSpPr txBox="1">
            <a:spLocks noGrp="1"/>
          </p:cNvSpPr>
          <p:nvPr>
            <p:ph type="title" idx="4294967295"/>
          </p:nvPr>
        </p:nvSpPr>
        <p:spPr>
          <a:xfrm>
            <a:off x="5940396" y="617092"/>
            <a:ext cx="4461161" cy="5422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2950" b="0" i="0" u="none" strike="noStrike" kern="1200" cap="all" spc="67" normalizeH="0" baseline="0" noProof="0">
                <a:ln>
                  <a:noFill/>
                </a:ln>
                <a:solidFill>
                  <a:srgbClr val="990000"/>
                </a:solidFill>
                <a:effectLst/>
                <a:uLnTx/>
                <a:uFillTx/>
                <a:latin typeface="Lato Black" panose="020F0A02020204030203" pitchFamily="34" charset="0"/>
                <a:ea typeface="+mn-ea"/>
                <a:cs typeface="+mn-cs"/>
              </a:rPr>
              <a:t>ADA Review </a:t>
            </a:r>
          </a:p>
        </p:txBody>
      </p:sp>
      <p:pic>
        <p:nvPicPr>
          <p:cNvPr id="12" name="Picture Placeholder 11" descr="&quot; &quot;&#10;">
            <a:extLst>
              <a:ext uri="{FF2B5EF4-FFF2-40B4-BE49-F238E27FC236}">
                <a16:creationId xmlns:a16="http://schemas.microsoft.com/office/drawing/2014/main" id="{F74F8833-E088-430A-B92F-BEC8B6ADEF18}"/>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38497" t="-206" r="17909" b="206"/>
          <a:stretch/>
        </p:blipFill>
        <p:spPr>
          <a:xfrm>
            <a:off x="-25642" y="27823"/>
            <a:ext cx="5314951" cy="6858000"/>
          </a:xfrm>
        </p:spPr>
      </p:pic>
      <p:sp>
        <p:nvSpPr>
          <p:cNvPr id="2" name="TextBox 1">
            <a:extLst>
              <a:ext uri="{FF2B5EF4-FFF2-40B4-BE49-F238E27FC236}">
                <a16:creationId xmlns:a16="http://schemas.microsoft.com/office/drawing/2014/main" id="{60939A40-7030-CF01-5FF2-77F5615DAD0E}"/>
              </a:ext>
            </a:extLst>
          </p:cNvPr>
          <p:cNvSpPr txBox="1"/>
          <p:nvPr/>
        </p:nvSpPr>
        <p:spPr>
          <a:xfrm>
            <a:off x="1" y="6858000"/>
            <a:ext cx="5314951" cy="230832"/>
          </a:xfrm>
          <a:prstGeom prst="rect">
            <a:avLst/>
          </a:prstGeom>
          <a:noFill/>
        </p:spPr>
        <p:txBody>
          <a:bodyPr wrap="square" rtlCol="0">
            <a:spAutoFit/>
          </a:bodyPr>
          <a:lstStyle/>
          <a:p>
            <a:r>
              <a:rPr lang="en-US" sz="900">
                <a:hlinkClick r:id="rId5" tooltip="https://www.peoplematters.in/article/employee-relations/employment-law-relief-for-employers-in-india-25246"/>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384886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hoto of USC Graduation ceremony with doves being released in front of standing graduates. ">
            <a:extLst>
              <a:ext uri="{FF2B5EF4-FFF2-40B4-BE49-F238E27FC236}">
                <a16:creationId xmlns:a16="http://schemas.microsoft.com/office/drawing/2014/main" id="{3AF2CC21-A924-44F2-B3A5-222B0239B4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9" b="7839"/>
          <a:stretch>
            <a:fillRect/>
          </a:stretch>
        </p:blipFill>
        <p:spPr/>
      </p:pic>
      <p:sp>
        <p:nvSpPr>
          <p:cNvPr id="15" name="Rectangle 14">
            <a:extLst>
              <a:ext uri="{C183D7F6-B498-43B3-948B-1728B52AA6E4}">
                <adec:decorative xmlns:adec="http://schemas.microsoft.com/office/drawing/2017/decorative" val="1"/>
              </a:ext>
            </a:extLst>
          </p:cNvPr>
          <p:cNvSpPr/>
          <p:nvPr/>
        </p:nvSpPr>
        <p:spPr>
          <a:xfrm>
            <a:off x="1" y="1623232"/>
            <a:ext cx="5359263" cy="294113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 name="Straight Connector 3">
            <a:extLst>
              <a:ext uri="{C183D7F6-B498-43B3-948B-1728B52AA6E4}">
                <adec:decorative xmlns:adec="http://schemas.microsoft.com/office/drawing/2017/decorative" val="1"/>
              </a:ext>
            </a:extLst>
          </p:cNvPr>
          <p:cNvCxnSpPr/>
          <p:nvPr/>
        </p:nvCxnSpPr>
        <p:spPr>
          <a:xfrm>
            <a:off x="133981" y="2229577"/>
            <a:ext cx="1219200" cy="0"/>
          </a:xfrm>
          <a:prstGeom prst="line">
            <a:avLst/>
          </a:prstGeom>
          <a:ln w="28575">
            <a:solidFill>
              <a:srgbClr val="991B1E"/>
            </a:solidFill>
          </a:ln>
        </p:spPr>
        <p:style>
          <a:lnRef idx="1">
            <a:schemeClr val="accent1"/>
          </a:lnRef>
          <a:fillRef idx="0">
            <a:schemeClr val="accent1"/>
          </a:fillRef>
          <a:effectRef idx="0">
            <a:schemeClr val="accent1"/>
          </a:effectRef>
          <a:fontRef idx="minor">
            <a:schemeClr val="tx1"/>
          </a:fontRef>
        </p:style>
      </p:cxnSp>
      <p:sp>
        <p:nvSpPr>
          <p:cNvPr id="9" name="Title 8"/>
          <p:cNvSpPr txBox="1">
            <a:spLocks noGrp="1"/>
          </p:cNvSpPr>
          <p:nvPr>
            <p:ph type="title" idx="4294967295"/>
          </p:nvPr>
        </p:nvSpPr>
        <p:spPr>
          <a:xfrm>
            <a:off x="133982" y="2346036"/>
            <a:ext cx="4419545" cy="12547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4267" b="0" i="0" u="none" strike="noStrike" kern="1200" cap="all" spc="67" normalizeH="0" baseline="0" noProof="0">
                <a:ln>
                  <a:noFill/>
                </a:ln>
                <a:solidFill>
                  <a:schemeClr val="tx1">
                    <a:lumMod val="75000"/>
                    <a:lumOff val="25000"/>
                  </a:schemeClr>
                </a:solidFill>
                <a:effectLst/>
                <a:uLnTx/>
                <a:uFillTx/>
                <a:latin typeface="Lato Black" panose="020F0A02020204030203" pitchFamily="34" charset="0"/>
                <a:ea typeface="+mn-ea"/>
                <a:cs typeface="+mn-cs"/>
              </a:rPr>
              <a:t>THANK YOU </a:t>
            </a:r>
          </a:p>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4267" b="0" i="0" u="none" strike="noStrike" kern="1200" cap="all" spc="67" normalizeH="0" baseline="0" noProof="0">
                <a:ln>
                  <a:noFill/>
                </a:ln>
                <a:solidFill>
                  <a:srgbClr val="990000"/>
                </a:solidFill>
                <a:effectLst/>
                <a:uLnTx/>
                <a:uFillTx/>
                <a:latin typeface="Lato Black" panose="020F0A02020204030203" pitchFamily="34" charset="0"/>
                <a:ea typeface="+mn-ea"/>
                <a:cs typeface="+mn-cs"/>
              </a:rPr>
              <a:t>&amp; Fight On!</a:t>
            </a:r>
          </a:p>
        </p:txBody>
      </p:sp>
      <p:pic>
        <p:nvPicPr>
          <p:cNvPr id="11" name="Picture 10">
            <a:extLst>
              <a:ext uri="{FF2B5EF4-FFF2-40B4-BE49-F238E27FC236}">
                <a16:creationId xmlns:a16="http://schemas.microsoft.com/office/drawing/2014/main" id="{02E5A025-B9EC-4B3B-8A5A-78BE0B9984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15621" y="3872757"/>
            <a:ext cx="2330896" cy="545460"/>
          </a:xfrm>
          <a:prstGeom prst="rect">
            <a:avLst/>
          </a:prstGeom>
        </p:spPr>
      </p:pic>
    </p:spTree>
    <p:extLst>
      <p:ext uri="{BB962C8B-B14F-4D97-AF65-F5344CB8AC3E}">
        <p14:creationId xmlns:p14="http://schemas.microsoft.com/office/powerpoint/2010/main" val="1708027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
          <p:cNvSpPr txBox="1">
            <a:spLocks noGrp="1"/>
          </p:cNvSpPr>
          <p:nvPr>
            <p:ph type="title" idx="4294967295"/>
          </p:nvPr>
        </p:nvSpPr>
        <p:spPr>
          <a:xfrm>
            <a:off x="776288" y="755650"/>
            <a:ext cx="10691812" cy="447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accent2"/>
              </a:buClr>
              <a:buSzPts val="3200"/>
              <a:buFont typeface="Arial"/>
              <a:buNone/>
              <a:tabLst/>
              <a:defRPr/>
            </a:pPr>
            <a:r>
              <a:rPr kumimoji="0" lang="en-US" sz="3200" b="1" i="0" u="none" strike="noStrike" kern="1200" cap="none" spc="0" normalizeH="0" baseline="0" noProof="0">
                <a:ln>
                  <a:noFill/>
                </a:ln>
                <a:solidFill>
                  <a:srgbClr val="990000"/>
                </a:solidFill>
                <a:effectLst/>
                <a:uLnTx/>
                <a:uFillTx/>
                <a:latin typeface="Arial"/>
                <a:ea typeface="Arial"/>
                <a:cs typeface="Arial"/>
                <a:sym typeface="Arial"/>
              </a:rPr>
              <a:t>SOCIAL MEDIA @ Price</a:t>
            </a:r>
          </a:p>
        </p:txBody>
      </p:sp>
      <p:grpSp>
        <p:nvGrpSpPr>
          <p:cNvPr id="13" name="Group 12" descr="icons for facebook, twitter, LinkedIn, instagram, and TikTok">
            <a:extLst>
              <a:ext uri="{FF2B5EF4-FFF2-40B4-BE49-F238E27FC236}">
                <a16:creationId xmlns:a16="http://schemas.microsoft.com/office/drawing/2014/main" id="{90FBCE16-1B67-80DA-6615-3854C6E1F89B}"/>
              </a:ext>
            </a:extLst>
          </p:cNvPr>
          <p:cNvGrpSpPr/>
          <p:nvPr/>
        </p:nvGrpSpPr>
        <p:grpSpPr>
          <a:xfrm>
            <a:off x="968612" y="1817063"/>
            <a:ext cx="10254781" cy="1331426"/>
            <a:chOff x="1905105" y="1878703"/>
            <a:chExt cx="7783503" cy="1010568"/>
          </a:xfrm>
        </p:grpSpPr>
        <p:pic>
          <p:nvPicPr>
            <p:cNvPr id="183" name="Google Shape;183;p11" descr="Facebook Brand Resources"/>
            <p:cNvPicPr preferRelativeResize="0"/>
            <p:nvPr/>
          </p:nvPicPr>
          <p:blipFill rotWithShape="1">
            <a:blip r:embed="rId3">
              <a:alphaModFix/>
            </a:blip>
            <a:srcRect/>
            <a:stretch/>
          </p:blipFill>
          <p:spPr>
            <a:xfrm>
              <a:off x="1905105" y="1878704"/>
              <a:ext cx="965654" cy="965654"/>
            </a:xfrm>
            <a:prstGeom prst="rect">
              <a:avLst/>
            </a:prstGeom>
            <a:noFill/>
            <a:ln>
              <a:noFill/>
            </a:ln>
          </p:spPr>
        </p:pic>
        <p:pic>
          <p:nvPicPr>
            <p:cNvPr id="184" name="Google Shape;184;p11" descr="File:Instagram icon.png - Wikimedia Commons"/>
            <p:cNvPicPr preferRelativeResize="0"/>
            <p:nvPr/>
          </p:nvPicPr>
          <p:blipFill rotWithShape="1">
            <a:blip r:embed="rId4">
              <a:alphaModFix/>
            </a:blip>
            <a:srcRect/>
            <a:stretch/>
          </p:blipFill>
          <p:spPr>
            <a:xfrm>
              <a:off x="7077740" y="1895501"/>
              <a:ext cx="918256" cy="918256"/>
            </a:xfrm>
            <a:prstGeom prst="rect">
              <a:avLst/>
            </a:prstGeom>
            <a:noFill/>
            <a:ln>
              <a:noFill/>
            </a:ln>
          </p:spPr>
        </p:pic>
        <p:pic>
          <p:nvPicPr>
            <p:cNvPr id="186" name="Google Shape;186;p11" descr="15 Official Twitter Icon Images - Official Twitter Logo Icon, Official Twitter  Logo Icon and Official Facebook Twitter Icons / Newdesignfile.com"/>
            <p:cNvPicPr preferRelativeResize="0"/>
            <p:nvPr/>
          </p:nvPicPr>
          <p:blipFill rotWithShape="1">
            <a:blip r:embed="rId5">
              <a:alphaModFix/>
            </a:blip>
            <a:srcRect/>
            <a:stretch/>
          </p:blipFill>
          <p:spPr>
            <a:xfrm>
              <a:off x="3645116" y="1888230"/>
              <a:ext cx="965654" cy="965654"/>
            </a:xfrm>
            <a:prstGeom prst="rect">
              <a:avLst/>
            </a:prstGeom>
            <a:noFill/>
            <a:ln>
              <a:noFill/>
            </a:ln>
          </p:spPr>
        </p:pic>
        <p:pic>
          <p:nvPicPr>
            <p:cNvPr id="187" name="Google Shape;187;p11"/>
            <p:cNvPicPr preferRelativeResize="0"/>
            <p:nvPr/>
          </p:nvPicPr>
          <p:blipFill rotWithShape="1">
            <a:blip r:embed="rId6">
              <a:alphaModFix/>
            </a:blip>
            <a:srcRect/>
            <a:stretch/>
          </p:blipFill>
          <p:spPr>
            <a:xfrm>
              <a:off x="5385127" y="1911929"/>
              <a:ext cx="918256" cy="918256"/>
            </a:xfrm>
            <a:prstGeom prst="rect">
              <a:avLst/>
            </a:prstGeom>
            <a:noFill/>
            <a:ln>
              <a:noFill/>
            </a:ln>
          </p:spPr>
        </p:pic>
        <p:pic>
          <p:nvPicPr>
            <p:cNvPr id="10" name="Picture 9" descr="Logo&#10;&#10;Description automatically generated">
              <a:extLst>
                <a:ext uri="{FF2B5EF4-FFF2-40B4-BE49-F238E27FC236}">
                  <a16:creationId xmlns:a16="http://schemas.microsoft.com/office/drawing/2014/main" id="{6C237263-4BC4-2B04-098A-2645A69F5D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2954" y="1878703"/>
              <a:ext cx="965654" cy="1010568"/>
            </a:xfrm>
            <a:prstGeom prst="rect">
              <a:avLst/>
            </a:prstGeom>
          </p:spPr>
        </p:pic>
      </p:grpSp>
      <p:sp>
        <p:nvSpPr>
          <p:cNvPr id="11" name="TextBox 10">
            <a:extLst>
              <a:ext uri="{FF2B5EF4-FFF2-40B4-BE49-F238E27FC236}">
                <a16:creationId xmlns:a16="http://schemas.microsoft.com/office/drawing/2014/main" id="{63AAF050-A608-3798-D3C7-6B6EEE828A84}"/>
              </a:ext>
            </a:extLst>
          </p:cNvPr>
          <p:cNvSpPr txBox="1"/>
          <p:nvPr/>
        </p:nvSpPr>
        <p:spPr>
          <a:xfrm>
            <a:off x="1250594" y="3758421"/>
            <a:ext cx="7472360" cy="1754326"/>
          </a:xfrm>
          <a:prstGeom prst="rect">
            <a:avLst/>
          </a:prstGeom>
          <a:noFill/>
        </p:spPr>
        <p:txBody>
          <a:bodyPr wrap="square" numCol="1" rtlCol="0">
            <a:spAutoFit/>
          </a:bodyPr>
          <a:lstStyle/>
          <a:p>
            <a:pPr marL="285750" indent="-285750">
              <a:buFont typeface="Arial" panose="020B0604020202020204" pitchFamily="34" charset="0"/>
              <a:buChar char="•"/>
            </a:pPr>
            <a:r>
              <a:rPr lang="en-US" sz="3600"/>
              <a:t>Events</a:t>
            </a:r>
          </a:p>
          <a:p>
            <a:pPr marL="285750" indent="-285750">
              <a:buFont typeface="Arial" panose="020B0604020202020204" pitchFamily="34" charset="0"/>
              <a:buChar char="•"/>
            </a:pPr>
            <a:r>
              <a:rPr lang="en-US" sz="3600"/>
              <a:t>Professional Updates</a:t>
            </a:r>
          </a:p>
          <a:p>
            <a:pPr marL="285750" indent="-285750">
              <a:buFont typeface="Arial" panose="020B0604020202020204" pitchFamily="34" charset="0"/>
              <a:buChar char="•"/>
            </a:pPr>
            <a:r>
              <a:rPr lang="en-US" sz="3600"/>
              <a:t>Price in the News</a:t>
            </a:r>
          </a:p>
        </p:txBody>
      </p:sp>
      <p:sp>
        <p:nvSpPr>
          <p:cNvPr id="12" name="TextBox 11">
            <a:extLst>
              <a:ext uri="{FF2B5EF4-FFF2-40B4-BE49-F238E27FC236}">
                <a16:creationId xmlns:a16="http://schemas.microsoft.com/office/drawing/2014/main" id="{D538CDE7-A0CD-1E12-83A6-30ECB0E0BED9}"/>
              </a:ext>
            </a:extLst>
          </p:cNvPr>
          <p:cNvSpPr txBox="1"/>
          <p:nvPr/>
        </p:nvSpPr>
        <p:spPr>
          <a:xfrm>
            <a:off x="6853094" y="3758421"/>
            <a:ext cx="7472360" cy="1754326"/>
          </a:xfrm>
          <a:prstGeom prst="rect">
            <a:avLst/>
          </a:prstGeom>
          <a:noFill/>
        </p:spPr>
        <p:txBody>
          <a:bodyPr wrap="square" numCol="1" rtlCol="0">
            <a:spAutoFit/>
          </a:bodyPr>
          <a:lstStyle/>
          <a:p>
            <a:pPr marL="285750" indent="-285750">
              <a:buFont typeface="Arial" panose="020B0604020202020204" pitchFamily="34" charset="0"/>
              <a:buChar char="•"/>
            </a:pPr>
            <a:r>
              <a:rPr lang="en-US" sz="3600"/>
              <a:t>Research updates</a:t>
            </a:r>
          </a:p>
          <a:p>
            <a:pPr marL="285750" indent="-285750">
              <a:buFont typeface="Arial" panose="020B0604020202020204" pitchFamily="34" charset="0"/>
              <a:buChar char="•"/>
            </a:pPr>
            <a:r>
              <a:rPr lang="en-US" sz="3600"/>
              <a:t>Student Life @ Price</a:t>
            </a:r>
          </a:p>
          <a:p>
            <a:pPr marL="285750" indent="-285750">
              <a:buFont typeface="Arial" panose="020B0604020202020204" pitchFamily="34" charset="0"/>
              <a:buChar char="•"/>
            </a:pPr>
            <a:r>
              <a:rPr lang="en-US" sz="3600"/>
              <a:t>Networking</a:t>
            </a:r>
          </a:p>
        </p:txBody>
      </p:sp>
      <p:sp>
        <p:nvSpPr>
          <p:cNvPr id="14" name="TextBox 13">
            <a:extLst>
              <a:ext uri="{FF2B5EF4-FFF2-40B4-BE49-F238E27FC236}">
                <a16:creationId xmlns:a16="http://schemas.microsoft.com/office/drawing/2014/main" id="{96A952D3-8CD1-07EE-A651-26BF58DF9B5C}"/>
              </a:ext>
            </a:extLst>
          </p:cNvPr>
          <p:cNvSpPr txBox="1"/>
          <p:nvPr/>
        </p:nvSpPr>
        <p:spPr>
          <a:xfrm>
            <a:off x="4619113" y="5707183"/>
            <a:ext cx="3005631" cy="830997"/>
          </a:xfrm>
          <a:prstGeom prst="rect">
            <a:avLst/>
          </a:prstGeom>
          <a:noFill/>
        </p:spPr>
        <p:txBody>
          <a:bodyPr wrap="none" rtlCol="0">
            <a:spAutoFit/>
          </a:bodyPr>
          <a:lstStyle/>
          <a:p>
            <a:pPr algn="ctr"/>
            <a:r>
              <a:rPr lang="en-US" sz="4800" b="1"/>
              <a:t>CONTESTS!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dissolv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dissolv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dissolve">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BCCBE3AB-752A-25B6-16B1-5B50BE4D87E0}"/>
              </a:ext>
            </a:extLst>
          </p:cNvPr>
          <p:cNvPicPr>
            <a:picLocks noChangeAspect="1"/>
          </p:cNvPicPr>
          <p:nvPr/>
        </p:nvPicPr>
        <p:blipFill>
          <a:blip r:embed="rId3"/>
          <a:stretch>
            <a:fillRect/>
          </a:stretch>
        </p:blipFill>
        <p:spPr>
          <a:xfrm>
            <a:off x="0" y="-20573"/>
            <a:ext cx="12192000" cy="6899145"/>
          </a:xfrm>
          <a:prstGeom prst="rect">
            <a:avLst/>
          </a:prstGeom>
        </p:spPr>
      </p:pic>
      <p:sp>
        <p:nvSpPr>
          <p:cNvPr id="2" name="Title 1">
            <a:extLst>
              <a:ext uri="{FF2B5EF4-FFF2-40B4-BE49-F238E27FC236}">
                <a16:creationId xmlns:a16="http://schemas.microsoft.com/office/drawing/2014/main" id="{EA105A6A-3734-9DCD-1464-D294AA37970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a:t>CONTEST AND QR</a:t>
            </a:r>
          </a:p>
        </p:txBody>
      </p:sp>
    </p:spTree>
    <p:extLst>
      <p:ext uri="{BB962C8B-B14F-4D97-AF65-F5344CB8AC3E}">
        <p14:creationId xmlns:p14="http://schemas.microsoft.com/office/powerpoint/2010/main" val="355693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C183D7F6-B498-43B3-948B-1728B52AA6E4}">
                <adec:decorative xmlns:adec="http://schemas.microsoft.com/office/drawing/2017/decorative" val="1"/>
              </a:ext>
            </a:extLst>
          </p:cNvPr>
          <p:cNvCxnSpPr/>
          <p:nvPr/>
        </p:nvCxnSpPr>
        <p:spPr>
          <a:xfrm>
            <a:off x="791633" y="1216689"/>
            <a:ext cx="0" cy="18979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 name="Group 6" descr="USA 1 in 4"/>
          <p:cNvGrpSpPr/>
          <p:nvPr/>
        </p:nvGrpSpPr>
        <p:grpSpPr>
          <a:xfrm>
            <a:off x="8580065" y="4819810"/>
            <a:ext cx="2876551" cy="642713"/>
            <a:chOff x="6389687" y="2921603"/>
            <a:chExt cx="2157413" cy="482035"/>
          </a:xfrm>
        </p:grpSpPr>
        <p:sp>
          <p:nvSpPr>
            <p:cNvPr id="27" name="TextBox 26"/>
            <p:cNvSpPr txBox="1"/>
            <p:nvPr/>
          </p:nvSpPr>
          <p:spPr>
            <a:xfrm>
              <a:off x="6389687" y="3137604"/>
              <a:ext cx="2157413" cy="266034"/>
            </a:xfrm>
            <a:prstGeom prst="rect">
              <a:avLst/>
            </a:prstGeom>
            <a:noFill/>
          </p:spPr>
          <p:txBody>
            <a:bodyPr wrap="square" lIns="0" tIns="0" rIns="0" bIns="0" rtlCol="0">
              <a:spAutoFit/>
            </a:bodyPr>
            <a:lstStyle/>
            <a:p>
              <a:pPr>
                <a:lnSpc>
                  <a:spcPct val="130000"/>
                </a:lnSpc>
              </a:pPr>
              <a:r>
                <a:rPr lang="en-US" sz="2000">
                  <a:latin typeface="Lato" panose="020F0502020204030203" pitchFamily="34" charset="0"/>
                  <a:ea typeface="Open Sans Light" panose="020B0306030504020204" pitchFamily="34" charset="0"/>
                  <a:cs typeface="Open Sans Light" panose="020B0306030504020204" pitchFamily="34" charset="0"/>
                </a:rPr>
                <a:t>1:4</a:t>
              </a:r>
              <a:endParaRPr lang="en-US" sz="1100">
                <a:latin typeface="Lato" panose="020F0502020204030203" pitchFamily="34" charset="0"/>
                <a:ea typeface="Open Sans Light" panose="020B0306030504020204" pitchFamily="34" charset="0"/>
                <a:cs typeface="Open Sans Light" panose="020B0306030504020204" pitchFamily="34" charset="0"/>
              </a:endParaRPr>
            </a:p>
          </p:txBody>
        </p:sp>
        <p:sp>
          <p:nvSpPr>
            <p:cNvPr id="28" name="Title 2"/>
            <p:cNvSpPr txBox="1">
              <a:spLocks/>
            </p:cNvSpPr>
            <p:nvPr/>
          </p:nvSpPr>
          <p:spPr>
            <a:xfrm>
              <a:off x="6389687" y="2921603"/>
              <a:ext cx="2157413" cy="276999"/>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400" cap="all" spc="27">
                  <a:solidFill>
                    <a:srgbClr val="990000"/>
                  </a:solidFill>
                  <a:latin typeface="Lato" panose="020F0502020204030203" pitchFamily="34" charset="0"/>
                </a:rPr>
                <a:t>USA</a:t>
              </a:r>
              <a:endParaRPr lang="en-US" sz="1400" cap="all" spc="27">
                <a:solidFill>
                  <a:srgbClr val="990000"/>
                </a:solidFill>
                <a:latin typeface="Lato" panose="020F0502020204030203" pitchFamily="34" charset="0"/>
              </a:endParaRPr>
            </a:p>
          </p:txBody>
        </p:sp>
      </p:grpSp>
      <p:grpSp>
        <p:nvGrpSpPr>
          <p:cNvPr id="6" name="Group 5" descr="USC Employees estimated 5%"/>
          <p:cNvGrpSpPr/>
          <p:nvPr/>
        </p:nvGrpSpPr>
        <p:grpSpPr>
          <a:xfrm>
            <a:off x="4967519" y="4819810"/>
            <a:ext cx="2876551" cy="642713"/>
            <a:chOff x="3680277" y="2921603"/>
            <a:chExt cx="2157413" cy="482035"/>
          </a:xfrm>
        </p:grpSpPr>
        <p:sp>
          <p:nvSpPr>
            <p:cNvPr id="30" name="TextBox 29"/>
            <p:cNvSpPr txBox="1"/>
            <p:nvPr/>
          </p:nvSpPr>
          <p:spPr>
            <a:xfrm>
              <a:off x="3680277" y="3137604"/>
              <a:ext cx="2157413" cy="266034"/>
            </a:xfrm>
            <a:prstGeom prst="rect">
              <a:avLst/>
            </a:prstGeom>
            <a:noFill/>
          </p:spPr>
          <p:txBody>
            <a:bodyPr wrap="square" lIns="0" tIns="0" rIns="0" bIns="0" rtlCol="0">
              <a:spAutoFit/>
            </a:bodyPr>
            <a:lstStyle/>
            <a:p>
              <a:pPr>
                <a:lnSpc>
                  <a:spcPct val="130000"/>
                </a:lnSpc>
              </a:pPr>
              <a:r>
                <a:rPr lang="en-US" sz="2000">
                  <a:latin typeface="Lato" panose="020F0502020204030203" pitchFamily="34" charset="0"/>
                  <a:ea typeface="Open Sans Light" panose="020B0306030504020204" pitchFamily="34" charset="0"/>
                  <a:cs typeface="Open Sans Light" panose="020B0306030504020204" pitchFamily="34" charset="0"/>
                </a:rPr>
                <a:t>Est. 5%</a:t>
              </a:r>
            </a:p>
          </p:txBody>
        </p:sp>
        <p:sp>
          <p:nvSpPr>
            <p:cNvPr id="31" name="Title 2"/>
            <p:cNvSpPr txBox="1">
              <a:spLocks/>
            </p:cNvSpPr>
            <p:nvPr/>
          </p:nvSpPr>
          <p:spPr>
            <a:xfrm>
              <a:off x="3680277" y="2921603"/>
              <a:ext cx="2157413" cy="276999"/>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400" cap="all" spc="27">
                  <a:solidFill>
                    <a:srgbClr val="990000"/>
                  </a:solidFill>
                  <a:latin typeface="Lato" panose="020F0502020204030203" pitchFamily="34" charset="0"/>
                </a:rPr>
                <a:t>USC Employees</a:t>
              </a:r>
            </a:p>
          </p:txBody>
        </p:sp>
      </p:grpSp>
      <p:grpSp>
        <p:nvGrpSpPr>
          <p:cNvPr id="4" name="Group 3" descr="USC Students estimated 10%"/>
          <p:cNvGrpSpPr/>
          <p:nvPr/>
        </p:nvGrpSpPr>
        <p:grpSpPr>
          <a:xfrm>
            <a:off x="1354975" y="4819810"/>
            <a:ext cx="2876551" cy="642713"/>
            <a:chOff x="970869" y="2921603"/>
            <a:chExt cx="2157413" cy="482035"/>
          </a:xfrm>
        </p:grpSpPr>
        <p:sp>
          <p:nvSpPr>
            <p:cNvPr id="16" name="TextBox 15"/>
            <p:cNvSpPr txBox="1"/>
            <p:nvPr/>
          </p:nvSpPr>
          <p:spPr>
            <a:xfrm>
              <a:off x="970869" y="3137604"/>
              <a:ext cx="2157413" cy="266034"/>
            </a:xfrm>
            <a:prstGeom prst="rect">
              <a:avLst/>
            </a:prstGeom>
            <a:noFill/>
          </p:spPr>
          <p:txBody>
            <a:bodyPr wrap="square" lIns="0" tIns="0" rIns="0" bIns="0" rtlCol="0">
              <a:spAutoFit/>
            </a:bodyPr>
            <a:lstStyle/>
            <a:p>
              <a:pPr>
                <a:lnSpc>
                  <a:spcPct val="130000"/>
                </a:lnSpc>
              </a:pPr>
              <a:r>
                <a:rPr lang="en-US" sz="2000">
                  <a:latin typeface="Lato" panose="020F0502020204030203" pitchFamily="34" charset="0"/>
                  <a:ea typeface="Open Sans Light" panose="020B0306030504020204" pitchFamily="34" charset="0"/>
                  <a:cs typeface="Open Sans Light" panose="020B0306030504020204" pitchFamily="34" charset="0"/>
                </a:rPr>
                <a:t>Est. 10%</a:t>
              </a:r>
            </a:p>
          </p:txBody>
        </p:sp>
        <p:sp>
          <p:nvSpPr>
            <p:cNvPr id="17" name="Title 2"/>
            <p:cNvSpPr txBox="1">
              <a:spLocks/>
            </p:cNvSpPr>
            <p:nvPr/>
          </p:nvSpPr>
          <p:spPr>
            <a:xfrm>
              <a:off x="970869" y="2921603"/>
              <a:ext cx="2157413" cy="276999"/>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400" cap="all" spc="27">
                  <a:solidFill>
                    <a:srgbClr val="990000"/>
                  </a:solidFill>
                  <a:latin typeface="Lato" panose="020F0502020204030203" pitchFamily="34" charset="0"/>
                </a:rPr>
                <a:t>USC Students</a:t>
              </a:r>
            </a:p>
          </p:txBody>
        </p:sp>
      </p:grpSp>
      <p:pic>
        <p:nvPicPr>
          <p:cNvPr id="14" name="Picture 13">
            <a:extLst>
              <a:ext uri="{FF2B5EF4-FFF2-40B4-BE49-F238E27FC236}">
                <a16:creationId xmlns:a16="http://schemas.microsoft.com/office/drawing/2014/main" id="{02E5A025-B9EC-4B3B-8A5A-78BE0B9984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11851" y="156465"/>
            <a:ext cx="2118996" cy="495873"/>
          </a:xfrm>
          <a:prstGeom prst="rect">
            <a:avLst/>
          </a:prstGeom>
        </p:spPr>
      </p:pic>
      <p:sp>
        <p:nvSpPr>
          <p:cNvPr id="3" name="TextBox 2"/>
          <p:cNvSpPr txBox="1"/>
          <p:nvPr/>
        </p:nvSpPr>
        <p:spPr>
          <a:xfrm>
            <a:off x="1294493" y="2006625"/>
            <a:ext cx="10101641" cy="2392322"/>
          </a:xfrm>
          <a:prstGeom prst="rect">
            <a:avLst/>
          </a:prstGeom>
          <a:noFill/>
          <a:ln>
            <a:noFill/>
          </a:ln>
        </p:spPr>
        <p:txBody>
          <a:bodyPr wrap="square" lIns="0" tIns="0" rIns="0" bIns="0" rtlCol="0" anchor="t">
            <a:spAutoFit/>
          </a:bodyPr>
          <a:lstStyle/>
          <a:p>
            <a:pPr marL="342900" indent="-342900">
              <a:lnSpc>
                <a:spcPct val="120000"/>
              </a:lnSpc>
              <a:buFont typeface="Arial" panose="020B0604020202020204" pitchFamily="34" charset="0"/>
              <a:buChar char="•"/>
            </a:pPr>
            <a:r>
              <a:rPr lang="en-US" sz="2400">
                <a:latin typeface="Lato"/>
                <a:ea typeface="Open Sans Light"/>
                <a:cs typeface="Open Sans Light"/>
              </a:rPr>
              <a:t>Person with a physical or mental impairment that substantially limits one or more major life activities. </a:t>
            </a:r>
            <a:endParaRPr lang="en-US" sz="2400">
              <a:latin typeface="Lato" panose="020F0502020204030203" pitchFamily="34" charset="0"/>
              <a:ea typeface="Open Sans Light" panose="020B0306030504020204" pitchFamily="34" charset="0"/>
              <a:cs typeface="Open Sans Light" panose="020B0306030504020204" pitchFamily="34" charset="0"/>
            </a:endParaRPr>
          </a:p>
          <a:p>
            <a:pPr marL="342900" indent="-342900">
              <a:lnSpc>
                <a:spcPct val="150000"/>
              </a:lnSpc>
              <a:buFont typeface="Arial" panose="020B0604020202020204" pitchFamily="34" charset="0"/>
              <a:buChar char="•"/>
            </a:pPr>
            <a:r>
              <a:rPr lang="en-US" sz="2400">
                <a:latin typeface="Lato"/>
                <a:ea typeface="Open Sans Light"/>
                <a:cs typeface="Open Sans Light"/>
              </a:rPr>
              <a:t>Person with a record of impairment even if they do not currently have a disability</a:t>
            </a:r>
          </a:p>
          <a:p>
            <a:pPr marL="342900" indent="-342900">
              <a:lnSpc>
                <a:spcPct val="120000"/>
              </a:lnSpc>
              <a:buFont typeface="Arial" panose="020B0604020202020204" pitchFamily="34" charset="0"/>
              <a:buChar char="•"/>
            </a:pPr>
            <a:r>
              <a:rPr lang="en-US" sz="2400">
                <a:latin typeface="Lato"/>
                <a:ea typeface="Open Sans Light"/>
                <a:cs typeface="Open Sans Light"/>
              </a:rPr>
              <a:t>Person without a disability but is regarded as having a disability </a:t>
            </a:r>
            <a:endParaRPr lang="en-US" sz="2400">
              <a:latin typeface="Lato" panose="020F0502020204030203" pitchFamily="34" charset="0"/>
              <a:ea typeface="Open Sans Light" panose="020B0306030504020204" pitchFamily="34" charset="0"/>
              <a:cs typeface="Open Sans Light" panose="020B0306030504020204" pitchFamily="34" charset="0"/>
            </a:endParaRPr>
          </a:p>
        </p:txBody>
      </p:sp>
      <p:sp>
        <p:nvSpPr>
          <p:cNvPr id="2" name="Title 1"/>
          <p:cNvSpPr txBox="1">
            <a:spLocks noGrp="1"/>
          </p:cNvSpPr>
          <p:nvPr>
            <p:ph type="title" idx="4294967295"/>
          </p:nvPr>
        </p:nvSpPr>
        <p:spPr>
          <a:xfrm>
            <a:off x="1294493" y="1076665"/>
            <a:ext cx="10101641" cy="4539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50" b="0" i="0" u="none" strike="noStrike" kern="1200" cap="all" spc="0" normalizeH="0" baseline="0" noProof="0">
                <a:ln>
                  <a:noFill/>
                </a:ln>
                <a:solidFill>
                  <a:srgbClr val="990000"/>
                </a:solidFill>
                <a:effectLst/>
                <a:uLnTx/>
                <a:uFillTx/>
                <a:latin typeface="Lato Black" panose="020F0A02020204030203" pitchFamily="34" charset="0"/>
                <a:ea typeface="Open Sans Light" panose="020B0306030504020204" pitchFamily="34" charset="0"/>
                <a:cs typeface="Open Sans Light" panose="020B0306030504020204" pitchFamily="34" charset="0"/>
              </a:rPr>
              <a:t>Disability </a:t>
            </a:r>
            <a:r>
              <a:rPr kumimoji="0" lang="en-US" sz="2950" b="0" i="0" u="none" strike="noStrike" kern="1200" cap="all" spc="0" normalizeH="0" baseline="0" noProof="0">
                <a:ln>
                  <a:noFill/>
                </a:ln>
                <a:solidFill>
                  <a:schemeClr val="tx1">
                    <a:lumMod val="75000"/>
                    <a:lumOff val="25000"/>
                  </a:schemeClr>
                </a:solidFill>
                <a:effectLst/>
                <a:uLnTx/>
                <a:uFillTx/>
                <a:latin typeface="Lato Black" panose="020F0A02020204030203" pitchFamily="34" charset="0"/>
                <a:ea typeface="Open Sans Light" panose="020B0306030504020204" pitchFamily="34" charset="0"/>
                <a:cs typeface="Open Sans Light" panose="020B0306030504020204" pitchFamily="34" charset="0"/>
              </a:rPr>
              <a:t>defined</a:t>
            </a:r>
          </a:p>
        </p:txBody>
      </p:sp>
    </p:spTree>
    <p:extLst>
      <p:ext uri="{BB962C8B-B14F-4D97-AF65-F5344CB8AC3E}">
        <p14:creationId xmlns:p14="http://schemas.microsoft.com/office/powerpoint/2010/main" val="229009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12207-6E1D-8B43-A21A-B0B45CB5623E}"/>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US" sz="2950" b="1" i="0" u="none" strike="noStrike" kern="1200" cap="none" spc="0" normalizeH="0" baseline="0" noProof="0">
                <a:ln>
                  <a:noFill/>
                </a:ln>
                <a:solidFill>
                  <a:schemeClr val="accent2"/>
                </a:solidFill>
                <a:effectLst/>
                <a:uLnTx/>
                <a:uFillTx/>
                <a:latin typeface="Lato Black" panose="020F0502020204030203" pitchFamily="34" charset="0"/>
                <a:ea typeface="Lato Black" panose="020F0502020204030203" pitchFamily="34" charset="0"/>
                <a:cs typeface="Lato Black" panose="020F0502020204030203" pitchFamily="34" charset="0"/>
              </a:rPr>
              <a:t>DIS</a:t>
            </a:r>
            <a:r>
              <a:rPr kumimoji="0" lang="en" sz="2950" b="1" i="0" u="none" strike="noStrike" kern="1200" cap="none" spc="0" normalizeH="0" baseline="0" noProof="0">
                <a:ln>
                  <a:noFill/>
                </a:ln>
                <a:solidFill>
                  <a:schemeClr val="accent2"/>
                </a:solidFill>
                <a:effectLst/>
                <a:uLnTx/>
                <a:uFillTx/>
                <a:latin typeface="Lato Black" panose="020F0502020204030203" pitchFamily="34" charset="0"/>
                <a:ea typeface="Lato Black" panose="020F0502020204030203" pitchFamily="34" charset="0"/>
                <a:cs typeface="Lato Black" panose="020F0502020204030203" pitchFamily="34" charset="0"/>
                <a:sym typeface="Corbel"/>
              </a:rPr>
              <a:t>ABILITY IMPACTS </a:t>
            </a:r>
            <a:r>
              <a:rPr kumimoji="0" lang="en" sz="2950" b="1" i="0" u="none" strike="noStrike" kern="1200" cap="none" spc="0" normalizeH="0" baseline="0" noProof="0">
                <a:ln>
                  <a:noFill/>
                </a:ln>
                <a:solidFill>
                  <a:schemeClr val="tx1">
                    <a:lumMod val="75000"/>
                    <a:lumOff val="25000"/>
                  </a:schemeClr>
                </a:solidFill>
                <a:effectLst/>
                <a:uLnTx/>
                <a:uFillTx/>
                <a:latin typeface="Lato Black" panose="020F0502020204030203" pitchFamily="34" charset="0"/>
                <a:ea typeface="Lato Black" panose="020F0502020204030203" pitchFamily="34" charset="0"/>
                <a:cs typeface="Lato Black" panose="020F0502020204030203" pitchFamily="34" charset="0"/>
                <a:sym typeface="Corbel"/>
              </a:rPr>
              <a:t>ALL OF US</a:t>
            </a:r>
            <a:endParaRPr kumimoji="0" lang="en-US" sz="2950" b="1" i="0" u="none" strike="noStrike" kern="1200" cap="none" spc="0" normalizeH="0" baseline="0" noProof="0">
              <a:ln>
                <a:noFill/>
              </a:ln>
              <a:solidFill>
                <a:schemeClr val="tx1">
                  <a:lumMod val="75000"/>
                  <a:lumOff val="25000"/>
                </a:schemeClr>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pic>
        <p:nvPicPr>
          <p:cNvPr id="7" name="Google Shape;93;p5" descr="26%- 61 million adults in the United States live with a disability" title="Disability population in the U.S.">
            <a:extLst>
              <a:ext uri="{FF2B5EF4-FFF2-40B4-BE49-F238E27FC236}">
                <a16:creationId xmlns:a16="http://schemas.microsoft.com/office/drawing/2014/main" id="{E5E9F2F7-13F7-FE47-9059-C9F9F58204FA}"/>
              </a:ext>
            </a:extLst>
          </p:cNvPr>
          <p:cNvPicPr preferRelativeResize="0"/>
          <p:nvPr/>
        </p:nvPicPr>
        <p:blipFill rotWithShape="1">
          <a:blip r:embed="rId3">
            <a:alphaModFix/>
            <a:duotone>
              <a:prstClr val="black"/>
              <a:srgbClr val="990000">
                <a:tint val="45000"/>
                <a:satMod val="400000"/>
              </a:srgbClr>
            </a:duotone>
          </a:blip>
          <a:srcRect/>
          <a:stretch/>
        </p:blipFill>
        <p:spPr>
          <a:xfrm>
            <a:off x="749828" y="1811229"/>
            <a:ext cx="10692344" cy="4290511"/>
          </a:xfrm>
          <a:prstGeom prst="rect">
            <a:avLst/>
          </a:prstGeom>
          <a:noFill/>
          <a:ln>
            <a:noFill/>
          </a:ln>
        </p:spPr>
      </p:pic>
      <p:cxnSp>
        <p:nvCxnSpPr>
          <p:cNvPr id="6" name="Straight Connector 5">
            <a:extLst>
              <a:ext uri="{FF2B5EF4-FFF2-40B4-BE49-F238E27FC236}">
                <a16:creationId xmlns:a16="http://schemas.microsoft.com/office/drawing/2014/main" id="{25854D16-B611-FBBC-5274-98E52D8D3036}"/>
              </a:ext>
              <a:ext uri="{C183D7F6-B498-43B3-948B-1728B52AA6E4}">
                <adec:decorative xmlns:adec="http://schemas.microsoft.com/office/drawing/2017/decorative" val="1"/>
              </a:ext>
            </a:extLst>
          </p:cNvPr>
          <p:cNvCxnSpPr>
            <a:cxnSpLocks/>
          </p:cNvCxnSpPr>
          <p:nvPr/>
        </p:nvCxnSpPr>
        <p:spPr>
          <a:xfrm>
            <a:off x="775758" y="1403684"/>
            <a:ext cx="107825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196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C183D7F6-B498-43B3-948B-1728B52AA6E4}">
                <adec:decorative xmlns:adec="http://schemas.microsoft.com/office/drawing/2017/decorative" val="1"/>
              </a:ext>
            </a:extLst>
          </p:cNvPr>
          <p:cNvCxnSpPr/>
          <p:nvPr/>
        </p:nvCxnSpPr>
        <p:spPr>
          <a:xfrm>
            <a:off x="791633" y="1216689"/>
            <a:ext cx="0" cy="18979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2E5A025-B9EC-4B3B-8A5A-78BE0B9984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11851" y="156465"/>
            <a:ext cx="2118996" cy="495873"/>
          </a:xfrm>
          <a:prstGeom prst="rect">
            <a:avLst/>
          </a:prstGeom>
        </p:spPr>
      </p:pic>
      <p:sp>
        <p:nvSpPr>
          <p:cNvPr id="2" name="Title 1"/>
          <p:cNvSpPr txBox="1">
            <a:spLocks noGrp="1"/>
          </p:cNvSpPr>
          <p:nvPr>
            <p:ph type="title" idx="4294967295"/>
          </p:nvPr>
        </p:nvSpPr>
        <p:spPr>
          <a:xfrm>
            <a:off x="1329206" y="707032"/>
            <a:ext cx="10101641" cy="4539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50" b="0" i="0" u="none" strike="noStrike" kern="1200" cap="all" spc="0" normalizeH="0" baseline="0" noProof="0">
                <a:ln>
                  <a:noFill/>
                </a:ln>
                <a:solidFill>
                  <a:srgbClr val="990000"/>
                </a:solidFill>
                <a:effectLst/>
                <a:uLnTx/>
                <a:uFillTx/>
                <a:latin typeface="Lato Black" panose="020F0A02020204030203" pitchFamily="34" charset="0"/>
                <a:ea typeface="Open Sans Light" panose="020B0306030504020204" pitchFamily="34" charset="0"/>
                <a:cs typeface="Open Sans Light" panose="020B0306030504020204" pitchFamily="34" charset="0"/>
              </a:rPr>
              <a:t>Including your </a:t>
            </a:r>
            <a:r>
              <a:rPr kumimoji="0" lang="en-US" sz="2950" b="0" i="0" u="none" strike="noStrike" kern="1200" cap="all" spc="0" normalizeH="0" baseline="0" noProof="0">
                <a:ln>
                  <a:noFill/>
                </a:ln>
                <a:solidFill>
                  <a:schemeClr val="tx1">
                    <a:lumMod val="75000"/>
                    <a:lumOff val="25000"/>
                  </a:schemeClr>
                </a:solidFill>
                <a:effectLst/>
                <a:uLnTx/>
                <a:uFillTx/>
                <a:latin typeface="Lato Black" panose="020F0A02020204030203" pitchFamily="34" charset="0"/>
                <a:ea typeface="Open Sans Light" panose="020B0306030504020204" pitchFamily="34" charset="0"/>
                <a:cs typeface="Open Sans Light" panose="020B0306030504020204" pitchFamily="34" charset="0"/>
              </a:rPr>
              <a:t>diverse audience</a:t>
            </a:r>
          </a:p>
        </p:txBody>
      </p:sp>
      <p:grpSp>
        <p:nvGrpSpPr>
          <p:cNvPr id="18" name="Group 17" descr="SIX icons representing audience diversity: visible disability, nontraditional learners, international audience, temporary disability, poor connectivity, and invisible disability">
            <a:extLst>
              <a:ext uri="{FF2B5EF4-FFF2-40B4-BE49-F238E27FC236}">
                <a16:creationId xmlns:a16="http://schemas.microsoft.com/office/drawing/2014/main" id="{70911526-A9C5-7955-3EEA-22757B873C3D}"/>
              </a:ext>
            </a:extLst>
          </p:cNvPr>
          <p:cNvGrpSpPr/>
          <p:nvPr/>
        </p:nvGrpSpPr>
        <p:grpSpPr>
          <a:xfrm>
            <a:off x="2657163" y="1530637"/>
            <a:ext cx="6516650" cy="4730120"/>
            <a:chOff x="2657163" y="1257429"/>
            <a:chExt cx="6784755" cy="5003328"/>
          </a:xfrm>
        </p:grpSpPr>
        <p:sp>
          <p:nvSpPr>
            <p:cNvPr id="19" name="Content Placeholder 2">
              <a:extLst>
                <a:ext uri="{FF2B5EF4-FFF2-40B4-BE49-F238E27FC236}">
                  <a16:creationId xmlns:a16="http://schemas.microsoft.com/office/drawing/2014/main" id="{0B6A3CEE-61CA-A9F8-1A0A-31123E118301}"/>
                </a:ext>
              </a:extLst>
            </p:cNvPr>
            <p:cNvSpPr txBox="1">
              <a:spLocks/>
            </p:cNvSpPr>
            <p:nvPr/>
          </p:nvSpPr>
          <p:spPr>
            <a:xfrm>
              <a:off x="2657163" y="2652001"/>
              <a:ext cx="2160075" cy="516855"/>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0"/>
                </a:spcAft>
                <a:buNone/>
              </a:pPr>
              <a:r>
                <a:rPr lang="en-US" sz="2400">
                  <a:solidFill>
                    <a:schemeClr val="tx1">
                      <a:lumMod val="75000"/>
                      <a:lumOff val="25000"/>
                    </a:schemeClr>
                  </a:solidFill>
                  <a:latin typeface="Arial" panose="020B0604020202020204" pitchFamily="34" charset="0"/>
                  <a:cs typeface="Arial" panose="020B0604020202020204" pitchFamily="34" charset="0"/>
                </a:rPr>
                <a:t>Visible disability</a:t>
              </a:r>
            </a:p>
          </p:txBody>
        </p:sp>
        <p:pic>
          <p:nvPicPr>
            <p:cNvPr id="20" name="Graphic 19" descr="Wheelchair">
              <a:extLst>
                <a:ext uri="{FF2B5EF4-FFF2-40B4-BE49-F238E27FC236}">
                  <a16:creationId xmlns:a16="http://schemas.microsoft.com/office/drawing/2014/main" id="{38E746E8-12C7-A1AA-048B-C228D8A706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3746" y="1293058"/>
              <a:ext cx="1370331" cy="1370331"/>
            </a:xfrm>
            <a:prstGeom prst="rect">
              <a:avLst/>
            </a:prstGeom>
          </p:spPr>
        </p:pic>
        <p:sp>
          <p:nvSpPr>
            <p:cNvPr id="21" name="Content Placeholder 2">
              <a:extLst>
                <a:ext uri="{FF2B5EF4-FFF2-40B4-BE49-F238E27FC236}">
                  <a16:creationId xmlns:a16="http://schemas.microsoft.com/office/drawing/2014/main" id="{91152E95-BEC0-4B43-6E00-FFF12E05F3F7}"/>
                </a:ext>
              </a:extLst>
            </p:cNvPr>
            <p:cNvSpPr txBox="1">
              <a:spLocks/>
            </p:cNvSpPr>
            <p:nvPr/>
          </p:nvSpPr>
          <p:spPr>
            <a:xfrm>
              <a:off x="5081707" y="2665851"/>
              <a:ext cx="2160075" cy="516855"/>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0"/>
                </a:spcAft>
                <a:buNone/>
              </a:pPr>
              <a:r>
                <a:rPr lang="en-US" sz="2400">
                  <a:solidFill>
                    <a:schemeClr val="tx1">
                      <a:lumMod val="75000"/>
                      <a:lumOff val="25000"/>
                    </a:schemeClr>
                  </a:solidFill>
                  <a:latin typeface="Arial" panose="020B0604020202020204" pitchFamily="34" charset="0"/>
                  <a:cs typeface="Arial" panose="020B0604020202020204" pitchFamily="34" charset="0"/>
                </a:rPr>
                <a:t>Non-traditional</a:t>
              </a:r>
            </a:p>
            <a:p>
              <a:pPr marL="0" indent="0" algn="ctr">
                <a:spcAft>
                  <a:spcPts val="0"/>
                </a:spcAft>
                <a:buNone/>
              </a:pPr>
              <a:r>
                <a:rPr lang="en-US" sz="2400">
                  <a:solidFill>
                    <a:schemeClr val="tx1">
                      <a:lumMod val="75000"/>
                      <a:lumOff val="25000"/>
                    </a:schemeClr>
                  </a:solidFill>
                  <a:latin typeface="Arial" panose="020B0604020202020204" pitchFamily="34" charset="0"/>
                  <a:cs typeface="Arial" panose="020B0604020202020204" pitchFamily="34" charset="0"/>
                </a:rPr>
                <a:t>learners</a:t>
              </a:r>
            </a:p>
          </p:txBody>
        </p:sp>
        <p:pic>
          <p:nvPicPr>
            <p:cNvPr id="22" name="Graphic 21" descr="Spinning Plates">
              <a:extLst>
                <a:ext uri="{FF2B5EF4-FFF2-40B4-BE49-F238E27FC236}">
                  <a16:creationId xmlns:a16="http://schemas.microsoft.com/office/drawing/2014/main" id="{4400E4ED-7AC8-4E04-DDB6-A0AB25736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9340" y="1268376"/>
              <a:ext cx="1370331" cy="1370331"/>
            </a:xfrm>
            <a:prstGeom prst="rect">
              <a:avLst/>
            </a:prstGeom>
          </p:spPr>
        </p:pic>
        <p:sp>
          <p:nvSpPr>
            <p:cNvPr id="23" name="Content Placeholder 2">
              <a:extLst>
                <a:ext uri="{FF2B5EF4-FFF2-40B4-BE49-F238E27FC236}">
                  <a16:creationId xmlns:a16="http://schemas.microsoft.com/office/drawing/2014/main" id="{8CA90D8E-D928-C34E-3667-292E14525563}"/>
                </a:ext>
              </a:extLst>
            </p:cNvPr>
            <p:cNvSpPr txBox="1">
              <a:spLocks/>
            </p:cNvSpPr>
            <p:nvPr/>
          </p:nvSpPr>
          <p:spPr>
            <a:xfrm>
              <a:off x="7281843" y="2654876"/>
              <a:ext cx="2160075" cy="516855"/>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0"/>
                </a:spcAft>
                <a:buNone/>
              </a:pPr>
              <a:r>
                <a:rPr lang="en-US" sz="2400">
                  <a:solidFill>
                    <a:schemeClr val="tx1">
                      <a:lumMod val="75000"/>
                      <a:lumOff val="25000"/>
                    </a:schemeClr>
                  </a:solidFill>
                  <a:latin typeface="Arial" panose="020B0604020202020204" pitchFamily="34" charset="0"/>
                  <a:cs typeface="Arial" panose="020B0604020202020204" pitchFamily="34" charset="0"/>
                </a:rPr>
                <a:t>International audience</a:t>
              </a:r>
            </a:p>
          </p:txBody>
        </p:sp>
        <p:pic>
          <p:nvPicPr>
            <p:cNvPr id="24" name="Graphic 23" descr="Earth globe: Africa and Europe">
              <a:extLst>
                <a:ext uri="{FF2B5EF4-FFF2-40B4-BE49-F238E27FC236}">
                  <a16:creationId xmlns:a16="http://schemas.microsoft.com/office/drawing/2014/main" id="{7CB6A2F9-884A-12F7-2606-F15CAAF96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57392" y="1257429"/>
              <a:ext cx="1370331" cy="1370331"/>
            </a:xfrm>
            <a:prstGeom prst="rect">
              <a:avLst/>
            </a:prstGeom>
          </p:spPr>
        </p:pic>
        <p:sp>
          <p:nvSpPr>
            <p:cNvPr id="25" name="Content Placeholder 2">
              <a:extLst>
                <a:ext uri="{FF2B5EF4-FFF2-40B4-BE49-F238E27FC236}">
                  <a16:creationId xmlns:a16="http://schemas.microsoft.com/office/drawing/2014/main" id="{864BAB50-FA69-7DBD-E40A-0B19710946A1}"/>
                </a:ext>
              </a:extLst>
            </p:cNvPr>
            <p:cNvSpPr txBox="1">
              <a:spLocks/>
            </p:cNvSpPr>
            <p:nvPr/>
          </p:nvSpPr>
          <p:spPr>
            <a:xfrm>
              <a:off x="2935510" y="5138129"/>
              <a:ext cx="1724825" cy="867105"/>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0"/>
                </a:spcAft>
                <a:buNone/>
              </a:pPr>
              <a:r>
                <a:rPr lang="en-US" sz="2400">
                  <a:solidFill>
                    <a:schemeClr val="tx1">
                      <a:lumMod val="75000"/>
                      <a:lumOff val="25000"/>
                    </a:schemeClr>
                  </a:solidFill>
                  <a:latin typeface="Arial" panose="020B0604020202020204" pitchFamily="34" charset="0"/>
                  <a:cs typeface="Arial" panose="020B0604020202020204" pitchFamily="34" charset="0"/>
                </a:rPr>
                <a:t>Temporary</a:t>
              </a:r>
            </a:p>
            <a:p>
              <a:pPr marL="0" indent="0" algn="ctr">
                <a:spcAft>
                  <a:spcPts val="0"/>
                </a:spcAft>
                <a:buNone/>
              </a:pPr>
              <a:r>
                <a:rPr lang="en-US" sz="2400">
                  <a:solidFill>
                    <a:schemeClr val="tx1">
                      <a:lumMod val="75000"/>
                      <a:lumOff val="25000"/>
                    </a:schemeClr>
                  </a:solidFill>
                  <a:latin typeface="Arial" panose="020B0604020202020204" pitchFamily="34" charset="0"/>
                  <a:cs typeface="Arial" panose="020B0604020202020204" pitchFamily="34" charset="0"/>
                </a:rPr>
                <a:t>disability</a:t>
              </a:r>
            </a:p>
          </p:txBody>
        </p:sp>
        <p:pic>
          <p:nvPicPr>
            <p:cNvPr id="26" name="Graphic 25" descr="Sling">
              <a:extLst>
                <a:ext uri="{FF2B5EF4-FFF2-40B4-BE49-F238E27FC236}">
                  <a16:creationId xmlns:a16="http://schemas.microsoft.com/office/drawing/2014/main" id="{C87FE9B4-3C75-63C1-4115-F53BA9436C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2034" y="3607136"/>
              <a:ext cx="1370331" cy="1370331"/>
            </a:xfrm>
            <a:prstGeom prst="rect">
              <a:avLst/>
            </a:prstGeom>
          </p:spPr>
        </p:pic>
        <p:sp>
          <p:nvSpPr>
            <p:cNvPr id="29" name="Content Placeholder 2">
              <a:extLst>
                <a:ext uri="{FF2B5EF4-FFF2-40B4-BE49-F238E27FC236}">
                  <a16:creationId xmlns:a16="http://schemas.microsoft.com/office/drawing/2014/main" id="{C00F45D1-36CF-250A-4967-770587C7A3C3}"/>
                </a:ext>
              </a:extLst>
            </p:cNvPr>
            <p:cNvSpPr txBox="1">
              <a:spLocks/>
            </p:cNvSpPr>
            <p:nvPr/>
          </p:nvSpPr>
          <p:spPr>
            <a:xfrm>
              <a:off x="5425450" y="5246073"/>
              <a:ext cx="1609189" cy="1014684"/>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a:solidFill>
                    <a:schemeClr val="tx1">
                      <a:lumMod val="75000"/>
                      <a:lumOff val="25000"/>
                    </a:schemeClr>
                  </a:solidFill>
                  <a:latin typeface="Arial" panose="020B0604020202020204" pitchFamily="34" charset="0"/>
                  <a:cs typeface="Arial" panose="020B0604020202020204" pitchFamily="34" charset="0"/>
                </a:rPr>
                <a:t>Mobile/ poor connection</a:t>
              </a:r>
            </a:p>
          </p:txBody>
        </p:sp>
        <p:pic>
          <p:nvPicPr>
            <p:cNvPr id="32" name="Graphic 31" descr="Smart Phone">
              <a:extLst>
                <a:ext uri="{FF2B5EF4-FFF2-40B4-BE49-F238E27FC236}">
                  <a16:creationId xmlns:a16="http://schemas.microsoft.com/office/drawing/2014/main" id="{79946973-7337-895D-05D4-7AE99229E2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25450" y="3767798"/>
              <a:ext cx="1370331" cy="1370331"/>
            </a:xfrm>
            <a:prstGeom prst="rect">
              <a:avLst/>
            </a:prstGeom>
          </p:spPr>
        </p:pic>
        <p:sp>
          <p:nvSpPr>
            <p:cNvPr id="33" name="Content Placeholder 2">
              <a:extLst>
                <a:ext uri="{FF2B5EF4-FFF2-40B4-BE49-F238E27FC236}">
                  <a16:creationId xmlns:a16="http://schemas.microsoft.com/office/drawing/2014/main" id="{738445CB-5E3B-CDEA-4F34-EBB8635B4235}"/>
                </a:ext>
              </a:extLst>
            </p:cNvPr>
            <p:cNvSpPr txBox="1">
              <a:spLocks/>
            </p:cNvSpPr>
            <p:nvPr/>
          </p:nvSpPr>
          <p:spPr>
            <a:xfrm>
              <a:off x="7418534" y="5138128"/>
              <a:ext cx="1609189" cy="840032"/>
            </a:xfrm>
            <a:prstGeom prst="rect">
              <a:avLst/>
            </a:prstGeom>
            <a:noFill/>
          </p:spPr>
          <p:txBody>
            <a:bodyPr vert="horz" lIns="0" tIns="0" rIns="0" bIns="0" rtlCol="0">
              <a:noAutofit/>
            </a:bodyPr>
            <a:lstStyle>
              <a:lvl1pPr marL="174625" indent="-17462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339725" indent="-168275"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2pPr>
              <a:lvl3pPr marL="514350" indent="-171450"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687388" indent="-173038" algn="l" defTabSz="685800" rtl="0" eaLnBrk="1" latinLnBrk="0" hangingPunct="1">
                <a:lnSpc>
                  <a:spcPct val="100000"/>
                </a:lnSpc>
                <a:spcBef>
                  <a:spcPts val="0"/>
                </a:spcBef>
                <a:spcAft>
                  <a:spcPts val="1000"/>
                </a:spcAft>
                <a:buClr>
                  <a:schemeClr val="accent1"/>
                </a:buClr>
                <a:buFont typeface="Calibri" panose="020F0502020204030204" pitchFamily="34" charset="0"/>
                <a:buChar char="–"/>
                <a:defRPr lang="en-US" sz="1600" kern="1200" dirty="0" smtClean="0">
                  <a:solidFill>
                    <a:schemeClr val="tx1"/>
                  </a:solidFill>
                  <a:latin typeface="+mn-lt"/>
                  <a:ea typeface="+mn-ea"/>
                  <a:cs typeface="+mn-cs"/>
                </a:defRPr>
              </a:lvl4pPr>
              <a:lvl5pPr marL="854075" indent="-168275" algn="l" defTabSz="685800" rtl="0" eaLnBrk="1" latinLnBrk="0" hangingPunct="1">
                <a:lnSpc>
                  <a:spcPct val="100000"/>
                </a:lnSpc>
                <a:spcBef>
                  <a:spcPts val="0"/>
                </a:spcBef>
                <a:spcAft>
                  <a:spcPts val="1000"/>
                </a:spcAft>
                <a:buClr>
                  <a:schemeClr val="accent1"/>
                </a:buClr>
                <a:buFont typeface="Arial" panose="020B0604020202020204" pitchFamily="34" charset="0"/>
                <a:buChar char="•"/>
                <a:defRPr lang="en-US" sz="16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a:solidFill>
                    <a:schemeClr val="tx1">
                      <a:lumMod val="75000"/>
                      <a:lumOff val="25000"/>
                    </a:schemeClr>
                  </a:solidFill>
                  <a:latin typeface="Arial" panose="020B0604020202020204" pitchFamily="34" charset="0"/>
                  <a:cs typeface="Arial" panose="020B0604020202020204" pitchFamily="34" charset="0"/>
                </a:rPr>
                <a:t>Invisible disability</a:t>
              </a:r>
            </a:p>
          </p:txBody>
        </p:sp>
        <p:pic>
          <p:nvPicPr>
            <p:cNvPr id="34" name="Graphic 33" descr="Brain in head">
              <a:extLst>
                <a:ext uri="{FF2B5EF4-FFF2-40B4-BE49-F238E27FC236}">
                  <a16:creationId xmlns:a16="http://schemas.microsoft.com/office/drawing/2014/main" id="{0439BEDC-FB1C-4AD7-19A3-4D9A798461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40320" y="3689147"/>
              <a:ext cx="1370331" cy="1370331"/>
            </a:xfrm>
            <a:prstGeom prst="rect">
              <a:avLst/>
            </a:prstGeom>
          </p:spPr>
        </p:pic>
      </p:grpSp>
      <p:sp>
        <p:nvSpPr>
          <p:cNvPr id="9" name="TextBox 8">
            <a:extLst>
              <a:ext uri="{FF2B5EF4-FFF2-40B4-BE49-F238E27FC236}">
                <a16:creationId xmlns:a16="http://schemas.microsoft.com/office/drawing/2014/main" id="{0A19D5E9-DF29-B482-DB70-7318BE84C898}"/>
              </a:ext>
            </a:extLst>
          </p:cNvPr>
          <p:cNvSpPr txBox="1"/>
          <p:nvPr/>
        </p:nvSpPr>
        <p:spPr>
          <a:xfrm>
            <a:off x="1329206" y="1082305"/>
            <a:ext cx="8239539" cy="400110"/>
          </a:xfrm>
          <a:prstGeom prst="rect">
            <a:avLst/>
          </a:prstGeom>
          <a:noFill/>
        </p:spPr>
        <p:txBody>
          <a:bodyPr wrap="square" rtlCol="0">
            <a:spAutoFit/>
          </a:bodyPr>
          <a:lstStyle/>
          <a:p>
            <a:r>
              <a:rPr lang="en-US" sz="2000"/>
              <a:t>Accessibility Benefits Everyone!</a:t>
            </a:r>
          </a:p>
        </p:txBody>
      </p:sp>
    </p:spTree>
    <p:extLst>
      <p:ext uri="{BB962C8B-B14F-4D97-AF65-F5344CB8AC3E}">
        <p14:creationId xmlns:p14="http://schemas.microsoft.com/office/powerpoint/2010/main" val="1707797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age of statue in University Village with students around it.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23" b="7823"/>
          <a:stretch>
            <a:fillRect/>
          </a:stretch>
        </p:blipFill>
        <p:spPr/>
      </p:pic>
      <p:sp>
        <p:nvSpPr>
          <p:cNvPr id="13" name="Rectangle 12">
            <a:extLst>
              <a:ext uri="{C183D7F6-B498-43B3-948B-1728B52AA6E4}">
                <adec:decorative xmlns:adec="http://schemas.microsoft.com/office/drawing/2017/decorative" val="1"/>
              </a:ext>
            </a:extLst>
          </p:cNvPr>
          <p:cNvSpPr/>
          <p:nvPr/>
        </p:nvSpPr>
        <p:spPr>
          <a:xfrm>
            <a:off x="0" y="1606551"/>
            <a:ext cx="6096000" cy="3644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4" name="Group 13">
            <a:extLst>
              <a:ext uri="{C183D7F6-B498-43B3-948B-1728B52AA6E4}">
                <adec:decorative xmlns:adec="http://schemas.microsoft.com/office/drawing/2017/decorative" val="1"/>
              </a:ext>
            </a:extLst>
          </p:cNvPr>
          <p:cNvGrpSpPr/>
          <p:nvPr/>
        </p:nvGrpSpPr>
        <p:grpSpPr>
          <a:xfrm>
            <a:off x="792484" y="1974291"/>
            <a:ext cx="4461161" cy="1028415"/>
            <a:chOff x="594362" y="1974291"/>
            <a:chExt cx="3345871" cy="1028415"/>
          </a:xfrm>
        </p:grpSpPr>
        <p:cxnSp>
          <p:nvCxnSpPr>
            <p:cNvPr id="15" name="Straight Connector 14"/>
            <p:cNvCxnSpPr/>
            <p:nvPr/>
          </p:nvCxnSpPr>
          <p:spPr>
            <a:xfrm>
              <a:off x="594362" y="1974291"/>
              <a:ext cx="914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2" y="2079377"/>
              <a:ext cx="3345871" cy="923329"/>
            </a:xfrm>
            <a:prstGeom prst="rect">
              <a:avLst/>
            </a:prstGeom>
            <a:noFill/>
          </p:spPr>
          <p:txBody>
            <a:bodyPr wrap="square" lIns="0" tIns="0" rIns="0" bIns="0" rtlCol="0">
              <a:spAutoFit/>
            </a:bodyPr>
            <a:lstStyle/>
            <a:p>
              <a:pPr>
                <a:lnSpc>
                  <a:spcPts val="4800"/>
                </a:lnSpc>
              </a:pPr>
              <a:r>
                <a:rPr lang="en-US" sz="4267" cap="all" spc="67">
                  <a:solidFill>
                    <a:srgbClr val="4B5050"/>
                  </a:solidFill>
                  <a:latin typeface="Lato Black" panose="020F0A02020204030203" pitchFamily="34" charset="0"/>
                </a:rPr>
                <a:t>Building in accessibility </a:t>
              </a:r>
              <a:endParaRPr lang="en-US" sz="4267" cap="all" spc="67">
                <a:solidFill>
                  <a:srgbClr val="777777"/>
                </a:solidFill>
                <a:latin typeface="Lato Black" panose="020F0A02020204030203" pitchFamily="34" charset="0"/>
              </a:endParaRPr>
            </a:p>
          </p:txBody>
        </p:sp>
      </p:grpSp>
      <p:sp>
        <p:nvSpPr>
          <p:cNvPr id="2" name="Title 1">
            <a:extLst>
              <a:ext uri="{FF2B5EF4-FFF2-40B4-BE49-F238E27FC236}">
                <a16:creationId xmlns:a16="http://schemas.microsoft.com/office/drawing/2014/main" id="{5EBB6B70-F774-F1E0-0C54-3697AEF3E4F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Building in Accessibility </a:t>
            </a:r>
          </a:p>
        </p:txBody>
      </p:sp>
    </p:spTree>
    <p:extLst>
      <p:ext uri="{BB962C8B-B14F-4D97-AF65-F5344CB8AC3E}">
        <p14:creationId xmlns:p14="http://schemas.microsoft.com/office/powerpoint/2010/main" val="1395132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2700" b="1" i="0" u="none" strike="noStrike" kern="1200" cap="none" spc="0" normalizeH="0" baseline="0" noProof="0">
                <a:ln>
                  <a:noFill/>
                </a:ln>
                <a:solidFill>
                  <a:schemeClr val="accent2"/>
                </a:solidFill>
                <a:effectLst/>
                <a:uLnTx/>
                <a:uFillTx/>
                <a:latin typeface="Lato Black"/>
                <a:ea typeface="Lato Black"/>
                <a:cs typeface="Lato Black"/>
                <a:sym typeface="Corbel"/>
              </a:rPr>
              <a:t>MOST COMMON ACCESSIBILITY ISSUES:</a:t>
            </a:r>
            <a:r>
              <a:rPr kumimoji="0" lang="en" sz="2700" b="1" i="0" u="none" strike="noStrike" kern="1200" cap="none" spc="0" normalizeH="0" baseline="0" noProof="0">
                <a:ln>
                  <a:noFill/>
                </a:ln>
                <a:solidFill>
                  <a:schemeClr val="bg2">
                    <a:lumMod val="25000"/>
                  </a:schemeClr>
                </a:solidFill>
                <a:effectLst/>
                <a:uLnTx/>
                <a:uFillTx/>
                <a:latin typeface="Lato Black"/>
                <a:ea typeface="Lato Black"/>
                <a:cs typeface="Lato Black"/>
                <a:sym typeface="Corbel"/>
              </a:rPr>
              <a:t> HEADING STRUCTURE</a:t>
            </a:r>
            <a:endParaRPr kumimoji="0" lang="en-US" sz="2700" b="1" i="0" u="none" strike="noStrike" kern="1200" cap="none" spc="0" normalizeH="0" baseline="0" noProof="0">
              <a:ln>
                <a:noFill/>
              </a:ln>
              <a:solidFill>
                <a:schemeClr val="bg2">
                  <a:lumMod val="25000"/>
                </a:schemeClr>
              </a:solidFill>
              <a:effectLst/>
              <a:uLnTx/>
              <a:uFillTx/>
              <a:latin typeface="Lato Black"/>
              <a:ea typeface="Lato Black"/>
              <a:cs typeface="Lato Black"/>
            </a:endParaRPr>
          </a:p>
        </p:txBody>
      </p:sp>
      <p:pic>
        <p:nvPicPr>
          <p:cNvPr id="1026" name="Picture 2" descr="document showing the dropdown menu for title, heading 1, heading 2, heading 3">
            <a:extLst>
              <a:ext uri="{FF2B5EF4-FFF2-40B4-BE49-F238E27FC236}">
                <a16:creationId xmlns:a16="http://schemas.microsoft.com/office/drawing/2014/main" id="{9E53B874-7410-09EE-EFAB-A420805AC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415" b="19415"/>
          <a:stretch/>
        </p:blipFill>
        <p:spPr bwMode="auto">
          <a:xfrm>
            <a:off x="895500" y="1496902"/>
            <a:ext cx="9603655" cy="514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936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06D0-F2A0-5641-B1E1-CBF9C7FD3201}"/>
              </a:ext>
            </a:extLst>
          </p:cNvPr>
          <p:cNvSpPr>
            <a:spLocks noGrp="1"/>
          </p:cNvSpPr>
          <p:nvPr>
            <p:ph type="title" idx="4294967295"/>
          </p:nvPr>
        </p:nvSpPr>
        <p:spPr>
          <a:xfrm>
            <a:off x="776288" y="755650"/>
            <a:ext cx="10691812" cy="447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342900" rtl="0" eaLnBrk="1" fontAlgn="auto" latinLnBrk="0" hangingPunct="1">
              <a:lnSpc>
                <a:spcPct val="100000"/>
              </a:lnSpc>
              <a:spcBef>
                <a:spcPts val="0"/>
              </a:spcBef>
              <a:spcAft>
                <a:spcPts val="675"/>
              </a:spcAft>
              <a:buClrTx/>
              <a:buSzTx/>
              <a:buFont typeface="Arial"/>
              <a:buNone/>
              <a:tabLst/>
              <a:defRPr/>
            </a:pPr>
            <a:r>
              <a:rPr kumimoji="0" lang="en" sz="2700" b="1" i="0" u="none" strike="noStrike" kern="1200" cap="none" spc="0" normalizeH="0" baseline="0" noProof="0">
                <a:ln>
                  <a:noFill/>
                </a:ln>
                <a:solidFill>
                  <a:schemeClr val="accent2"/>
                </a:solidFill>
                <a:effectLst/>
                <a:uLnTx/>
                <a:uFillTx/>
                <a:latin typeface="Lato Black"/>
                <a:ea typeface="Lato Black"/>
                <a:cs typeface="Lato Black"/>
                <a:sym typeface="Corbel"/>
              </a:rPr>
              <a:t>MOST COMMON ACCESSIBILITY ISSUES:</a:t>
            </a:r>
            <a:r>
              <a:rPr kumimoji="0" lang="en" sz="2700" b="1" i="0" u="none" strike="noStrike" kern="1200" cap="none" spc="0" normalizeH="0" baseline="0" noProof="0">
                <a:ln>
                  <a:noFill/>
                </a:ln>
                <a:solidFill>
                  <a:schemeClr val="bg2">
                    <a:lumMod val="25000"/>
                  </a:schemeClr>
                </a:solidFill>
                <a:effectLst/>
                <a:uLnTx/>
                <a:uFillTx/>
                <a:latin typeface="Lato Black"/>
                <a:ea typeface="Lato Black"/>
                <a:cs typeface="Lato Black"/>
                <a:sym typeface="Corbel"/>
              </a:rPr>
              <a:t> CAPTIONED VIDEO</a:t>
            </a:r>
            <a:endParaRPr kumimoji="0" lang="en-US" sz="2700" b="1" i="0" u="none" strike="noStrike" kern="1200" cap="none" spc="0" normalizeH="0" baseline="0" noProof="0">
              <a:ln>
                <a:noFill/>
              </a:ln>
              <a:solidFill>
                <a:schemeClr val="bg2">
                  <a:lumMod val="25000"/>
                </a:schemeClr>
              </a:solidFill>
              <a:effectLst/>
              <a:uLnTx/>
              <a:uFillTx/>
              <a:latin typeface="Lato Black"/>
              <a:ea typeface="Lato Black"/>
              <a:cs typeface="Lato Black"/>
            </a:endParaRPr>
          </a:p>
        </p:txBody>
      </p:sp>
      <p:pic>
        <p:nvPicPr>
          <p:cNvPr id="1026" name="Picture 2" descr="picture of inaccurately captioned image. Two men in christmas wear appear to be singing. Captioned: read off the rent those reindeer">
            <a:extLst>
              <a:ext uri="{FF2B5EF4-FFF2-40B4-BE49-F238E27FC236}">
                <a16:creationId xmlns:a16="http://schemas.microsoft.com/office/drawing/2014/main" id="{9E53B874-7410-09EE-EFAB-A420805AC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3" t="12827" r="13752" b="5988"/>
          <a:stretch/>
        </p:blipFill>
        <p:spPr bwMode="auto">
          <a:xfrm>
            <a:off x="1748590" y="1363579"/>
            <a:ext cx="7668126" cy="549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698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llet Master">
  <a:themeElements>
    <a:clrScheme name="Price 2020 Template">
      <a:dk1>
        <a:srgbClr val="141313"/>
      </a:dk1>
      <a:lt1>
        <a:srgbClr val="FFFFFF"/>
      </a:lt1>
      <a:dk2>
        <a:srgbClr val="504C4C"/>
      </a:dk2>
      <a:lt2>
        <a:srgbClr val="FFCC2C"/>
      </a:lt2>
      <a:accent1>
        <a:srgbClr val="C5C2C2"/>
      </a:accent1>
      <a:accent2>
        <a:srgbClr val="991B1E"/>
      </a:accent2>
      <a:accent3>
        <a:srgbClr val="EE981A"/>
      </a:accent3>
      <a:accent4>
        <a:srgbClr val="DD1A2A"/>
      </a:accent4>
      <a:accent5>
        <a:srgbClr val="8C1D53"/>
      </a:accent5>
      <a:accent6>
        <a:srgbClr val="F05A28"/>
      </a:accent6>
      <a:hlink>
        <a:srgbClr val="991B1E"/>
      </a:hlink>
      <a:folHlink>
        <a:srgbClr val="FFCC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C00">
            <a:alpha val="86000"/>
          </a:srgbClr>
        </a:solidFill>
        <a:ln>
          <a:noFill/>
        </a:ln>
      </a:spPr>
      <a:bodyPr lIns="0" rIns="0" rtlCol="0" anchor="ctr"/>
      <a:lstStyle>
        <a:defPPr algn="ctr">
          <a:defRPr sz="2000" b="1" kern="0" spc="260" dirty="0" smtClean="0">
            <a:solidFill>
              <a:schemeClr val="bg1"/>
            </a:solidFill>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C_Price_2020-Globe_16-x9_FNL" id="{4056300E-DE57-6843-9465-C2AE61F21A07}" vid="{83FEBDF8-EBC3-4B40-8117-3CF86270DEBB}"/>
    </a:ext>
  </a:extLst>
</a:theme>
</file>

<file path=ppt/theme/theme3.xml><?xml version="1.0" encoding="utf-8"?>
<a:theme xmlns:a="http://schemas.openxmlformats.org/drawingml/2006/main" name="USC Powerpoint Template - 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llet Master">
  <a:themeElements>
    <a:clrScheme name="Price 2020 Template">
      <a:dk1>
        <a:srgbClr val="141313"/>
      </a:dk1>
      <a:lt1>
        <a:srgbClr val="FFFFFF"/>
      </a:lt1>
      <a:dk2>
        <a:srgbClr val="504C4C"/>
      </a:dk2>
      <a:lt2>
        <a:srgbClr val="FFCC2C"/>
      </a:lt2>
      <a:accent1>
        <a:srgbClr val="C5C2C2"/>
      </a:accent1>
      <a:accent2>
        <a:srgbClr val="991B1E"/>
      </a:accent2>
      <a:accent3>
        <a:srgbClr val="EE981A"/>
      </a:accent3>
      <a:accent4>
        <a:srgbClr val="DD1A2A"/>
      </a:accent4>
      <a:accent5>
        <a:srgbClr val="8C1D53"/>
      </a:accent5>
      <a:accent6>
        <a:srgbClr val="F05A28"/>
      </a:accent6>
      <a:hlink>
        <a:srgbClr val="991B1E"/>
      </a:hlink>
      <a:folHlink>
        <a:srgbClr val="FFCC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C00">
            <a:alpha val="86000"/>
          </a:srgbClr>
        </a:solidFill>
        <a:ln>
          <a:noFill/>
        </a:ln>
      </a:spPr>
      <a:bodyPr lIns="0" rIns="0" rtlCol="0" anchor="ctr"/>
      <a:lstStyle>
        <a:defPPr algn="ctr">
          <a:defRPr sz="2000" b="1" kern="0" spc="260" dirty="0" smtClean="0">
            <a:solidFill>
              <a:schemeClr val="bg1"/>
            </a:solidFill>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C_Price_2020-Globe_16-x9_FNL" id="{4056300E-DE57-6843-9465-C2AE61F21A07}" vid="{83FEBDF8-EBC3-4B40-8117-3CF86270DEB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D01CEE1C03E748BF2D93F1A0D763AA" ma:contentTypeVersion="4" ma:contentTypeDescription="Create a new document." ma:contentTypeScope="" ma:versionID="5ac799dd6845c785b179e4f9d34edc67">
  <xsd:schema xmlns:xsd="http://www.w3.org/2001/XMLSchema" xmlns:xs="http://www.w3.org/2001/XMLSchema" xmlns:p="http://schemas.microsoft.com/office/2006/metadata/properties" xmlns:ns2="6197c027-a887-4cae-8c91-561fcc35b88e" xmlns:ns3="154dde8e-0302-4204-8831-7b6b0b57b4c4" targetNamespace="http://schemas.microsoft.com/office/2006/metadata/properties" ma:root="true" ma:fieldsID="bda9a628adc360db91c845251a94c782" ns2:_="" ns3:_="">
    <xsd:import namespace="6197c027-a887-4cae-8c91-561fcc35b88e"/>
    <xsd:import namespace="154dde8e-0302-4204-8831-7b6b0b57b4c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7c027-a887-4cae-8c91-561fcc35b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4dde8e-0302-4204-8831-7b6b0b57b4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54dde8e-0302-4204-8831-7b6b0b57b4c4">
      <UserInfo>
        <DisplayName>Matthew Barrile</DisplayName>
        <AccountId>22</AccountId>
        <AccountType/>
      </UserInfo>
      <UserInfo>
        <DisplayName>Jonathan Schwartz</DisplayName>
        <AccountId>23</AccountId>
        <AccountType/>
      </UserInfo>
      <UserInfo>
        <DisplayName>Ani Hakobyan</DisplayName>
        <AccountId>25</AccountId>
        <AccountType/>
      </UserInfo>
      <UserInfo>
        <DisplayName>Samantha Lynch Johnson</DisplayName>
        <AccountId>12</AccountId>
        <AccountType/>
      </UserInfo>
    </SharedWithUsers>
  </documentManagement>
</p:properties>
</file>

<file path=customXml/itemProps1.xml><?xml version="1.0" encoding="utf-8"?>
<ds:datastoreItem xmlns:ds="http://schemas.openxmlformats.org/officeDocument/2006/customXml" ds:itemID="{9B9EA56A-EC9B-40DB-83B7-D2C0B3CDF47A}">
  <ds:schemaRefs>
    <ds:schemaRef ds:uri="http://schemas.microsoft.com/sharepoint/v3/contenttype/forms"/>
  </ds:schemaRefs>
</ds:datastoreItem>
</file>

<file path=customXml/itemProps2.xml><?xml version="1.0" encoding="utf-8"?>
<ds:datastoreItem xmlns:ds="http://schemas.openxmlformats.org/officeDocument/2006/customXml" ds:itemID="{0DF18DC8-21CD-43BB-846E-CCC182FE598E}">
  <ds:schemaRefs>
    <ds:schemaRef ds:uri="154dde8e-0302-4204-8831-7b6b0b57b4c4"/>
    <ds:schemaRef ds:uri="6197c027-a887-4cae-8c91-561fcc35b8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122E7D-D045-4884-8EED-8B186FE47F1F}">
  <ds:schemaRefs>
    <ds:schemaRef ds:uri="154dde8e-0302-4204-8831-7b6b0b57b4c4"/>
    <ds:schemaRef ds:uri="6197c027-a887-4cae-8c91-561fcc35b8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1771</Words>
  <Application>Microsoft Macintosh PowerPoint</Application>
  <PresentationFormat>Widescreen</PresentationFormat>
  <Paragraphs>278</Paragraphs>
  <Slides>32</Slides>
  <Notes>21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Arial</vt:lpstr>
      <vt:lpstr>Arial Black</vt:lpstr>
      <vt:lpstr>Calibri</vt:lpstr>
      <vt:lpstr>Calibri Light</vt:lpstr>
      <vt:lpstr>Cambria</vt:lpstr>
      <vt:lpstr>Corbel</vt:lpstr>
      <vt:lpstr>Lato</vt:lpstr>
      <vt:lpstr>Lato Black</vt:lpstr>
      <vt:lpstr>Times New Roman</vt:lpstr>
      <vt:lpstr>Office Theme</vt:lpstr>
      <vt:lpstr>Bullet Master</vt:lpstr>
      <vt:lpstr>USC Powerpoint Template - Red</vt:lpstr>
      <vt:lpstr>Bullet Master</vt:lpstr>
      <vt:lpstr>Accessibility means Inclusion August 2022</vt:lpstr>
      <vt:lpstr>Presentation Agenda</vt:lpstr>
      <vt:lpstr>ADA Review </vt:lpstr>
      <vt:lpstr>Disability defined</vt:lpstr>
      <vt:lpstr>DISABILITY IMPACTS ALL OF US</vt:lpstr>
      <vt:lpstr>Including your diverse audience</vt:lpstr>
      <vt:lpstr>Building in Accessibility </vt:lpstr>
      <vt:lpstr>MOST COMMON ACCESSIBILITY ISSUES: HEADING STRUCTURE</vt:lpstr>
      <vt:lpstr>MOST COMMON ACCESSIBILITY ISSUES: CAPTIONED VIDEO</vt:lpstr>
      <vt:lpstr>Captioned video</vt:lpstr>
      <vt:lpstr>MOST COMMON ACCESSIBILITY ISSUES: ALTERNATIVE TEXT</vt:lpstr>
      <vt:lpstr>MOST COMMON ACCESSIBILITY ISSUES: HYPERLINKS</vt:lpstr>
      <vt:lpstr>MOST COMMON ACCESSIBILITY ISSUES: TABLE HEADERS </vt:lpstr>
      <vt:lpstr>MOST COMMON ACCESSIBILITY ISSUES:  COLOR AND COLOR CONTRAST</vt:lpstr>
      <vt:lpstr>COLOR AND CONTRAST IN CHARTS</vt:lpstr>
      <vt:lpstr>MOST COMMON USABILITY ISSUES: FONTS</vt:lpstr>
      <vt:lpstr>MOST COMMON USABILITY ISSUE: WHITE SPACE</vt:lpstr>
      <vt:lpstr>INCREASING WHITE SPACE </vt:lpstr>
      <vt:lpstr>ACCESSIBILITY VS USABILITY</vt:lpstr>
      <vt:lpstr>Marketing and Social Media</vt:lpstr>
      <vt:lpstr>Considerations </vt:lpstr>
      <vt:lpstr>Marketing</vt:lpstr>
      <vt:lpstr>Marketing requirements</vt:lpstr>
      <vt:lpstr>Invitations &amp; rsvp’s</vt:lpstr>
      <vt:lpstr>Social Media Considerations</vt:lpstr>
      <vt:lpstr>TAKEWAY</vt:lpstr>
      <vt:lpstr>Where to start: usc and price</vt:lpstr>
      <vt:lpstr>Resources</vt:lpstr>
      <vt:lpstr>General Resources</vt:lpstr>
      <vt:lpstr>THANK YOU  &amp; Fight On!</vt:lpstr>
      <vt:lpstr>SOCIAL MEDIA @ Price</vt:lpstr>
      <vt:lpstr>CONTEST AND QR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Hearn</dc:creator>
  <cp:lastModifiedBy>Jonathan Schwartz</cp:lastModifiedBy>
  <cp:revision>3</cp:revision>
  <dcterms:created xsi:type="dcterms:W3CDTF">2022-07-12T19:46:22Z</dcterms:created>
  <dcterms:modified xsi:type="dcterms:W3CDTF">2022-08-16T23:38:24Z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0x010100DCD01CEE1C03E748BF2D93F1A0D763AA</vt:lpwstr>
  </property>
</Properties>
</file>